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0BF6-DC87-4BA6-8B96-8D16677A81E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AE72-8EBC-4201-9172-C70677029267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ByRbuyiRt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amariamedicine.com/" TargetMode="External"/><Relationship Id="rId2" Type="http://schemas.openxmlformats.org/officeDocument/2006/relationships/hyperlink" Target="mailto:PotsResearchProject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Postural Orthostatic Tachycardia Syndrome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Dr. Santa Maria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0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sweat test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http://lh4.ggpht.com/-qLgxZ_uzOqA/UhzzElzt3uI/AAAAAAAAGlM/GxhqD-0C3W0/IMG_7243_thumb%25255B1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6671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8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periods of tachycardia different from one another?</a:t>
            </a:r>
          </a:p>
        </p:txBody>
      </p:sp>
      <p:pic>
        <p:nvPicPr>
          <p:cNvPr id="8194" name="Picture 2" descr="C:\Users\Ilana\Desktop\Doc SM\sinus_tachycar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67" y="1608363"/>
            <a:ext cx="471487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lana\Desktop\Doc SM\sinus tach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" y="5233398"/>
            <a:ext cx="3181351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lana\Desktop\Doc SM\sinus rhythm into SV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33" y="3179194"/>
            <a:ext cx="4614863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Ilana\Desktop\Doc SM\sinus tach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30" y="3945163"/>
            <a:ext cx="4486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Ilana\Desktop\Doc SM\SVT str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05" y="5068844"/>
            <a:ext cx="5486400" cy="17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14600"/>
            <a:ext cx="7125113" cy="924475"/>
          </a:xfrm>
        </p:spPr>
        <p:txBody>
          <a:bodyPr/>
          <a:lstStyle/>
          <a:p>
            <a:r>
              <a:rPr lang="en-US" sz="4400" dirty="0"/>
              <a:t>Is POTS a fatal illness?</a:t>
            </a:r>
          </a:p>
        </p:txBody>
      </p:sp>
    </p:spTree>
    <p:extLst>
      <p:ext uri="{BB962C8B-B14F-4D97-AF65-F5344CB8AC3E}">
        <p14:creationId xmlns:p14="http://schemas.microsoft.com/office/powerpoint/2010/main" val="272125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848600" cy="924475"/>
          </a:xfrm>
        </p:spPr>
        <p:txBody>
          <a:bodyPr/>
          <a:lstStyle/>
          <a:p>
            <a:r>
              <a:rPr lang="en-US" sz="4400" dirty="0"/>
              <a:t>Do all POTS patients faint?</a:t>
            </a:r>
          </a:p>
        </p:txBody>
      </p:sp>
    </p:spTree>
    <p:extLst>
      <p:ext uri="{BB962C8B-B14F-4D97-AF65-F5344CB8AC3E}">
        <p14:creationId xmlns:p14="http://schemas.microsoft.com/office/powerpoint/2010/main" val="286521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7125113" cy="924475"/>
          </a:xfrm>
        </p:spPr>
        <p:txBody>
          <a:bodyPr/>
          <a:lstStyle/>
          <a:p>
            <a:r>
              <a:rPr lang="en-US" dirty="0"/>
              <a:t>Is there any treatment for POTS?</a:t>
            </a:r>
          </a:p>
        </p:txBody>
      </p:sp>
    </p:spTree>
    <p:extLst>
      <p:ext uri="{BB962C8B-B14F-4D97-AF65-F5344CB8AC3E}">
        <p14:creationId xmlns:p14="http://schemas.microsoft.com/office/powerpoint/2010/main" val="325766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medications work for POTS?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IV Saline Therapy? Does it work?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Demo: http</a:t>
            </a:r>
            <a:r>
              <a:rPr lang="en-US" dirty="0">
                <a:hlinkClick r:id="rId2"/>
              </a:rPr>
              <a:t>://www.youtube.com/watch?v=ByRbuyiRtsE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5086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9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cardiac rehab? Would it help me?</a:t>
            </a:r>
          </a:p>
        </p:txBody>
      </p:sp>
      <p:pic>
        <p:nvPicPr>
          <p:cNvPr id="10242" name="Picture 2" descr="http://www.glaciermedicalassociates.com/images/content/cardiac-reha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41243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8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sort of diet should a POTS patient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High Salt</a:t>
            </a:r>
          </a:p>
          <a:p>
            <a:pPr lvl="0"/>
            <a:r>
              <a:rPr lang="en-US" dirty="0"/>
              <a:t>Some do best with Gluten Free Foods, but not all</a:t>
            </a:r>
          </a:p>
          <a:p>
            <a:r>
              <a:rPr lang="en-US" dirty="0"/>
              <a:t>Lots of hydration</a:t>
            </a:r>
          </a:p>
        </p:txBody>
      </p:sp>
    </p:spTree>
    <p:extLst>
      <p:ext uri="{BB962C8B-B14F-4D97-AF65-F5344CB8AC3E}">
        <p14:creationId xmlns:p14="http://schemas.microsoft.com/office/powerpoint/2010/main" val="251120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sort of things should a POTS patient avoid?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648200" cy="4051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Direct sunlight, tanning booths, any way to become dehydrated easily</a:t>
            </a:r>
          </a:p>
          <a:p>
            <a:pPr lvl="0"/>
            <a:r>
              <a:rPr lang="en-US" dirty="0"/>
              <a:t>Rollercoasters, carousels, or any other machinery or rides that may cause vertigo/dizziness</a:t>
            </a:r>
          </a:p>
          <a:p>
            <a:pPr lvl="0"/>
            <a:r>
              <a:rPr lang="en-US" dirty="0"/>
              <a:t>Overexertion without proper cardiac rehab</a:t>
            </a:r>
          </a:p>
          <a:p>
            <a:pPr lvl="0"/>
            <a:r>
              <a:rPr lang="en-US" dirty="0"/>
              <a:t>Ablation of the sinus node</a:t>
            </a:r>
          </a:p>
          <a:p>
            <a:pPr lvl="0"/>
            <a:r>
              <a:rPr lang="en-US" dirty="0"/>
              <a:t>Alcohol</a:t>
            </a:r>
          </a:p>
          <a:p>
            <a:pPr lvl="0"/>
            <a:r>
              <a:rPr lang="en-US" dirty="0"/>
              <a:t>Bending up and down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9978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Blowing up Balloons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Excessive stair climbing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Energy Drinks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Epinephrine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Doctor’s who don’t know anything about POTS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Giving Blood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/>
              <a:t>Travel by Airplane </a:t>
            </a:r>
            <a:endParaRPr lang="en-US" dirty="0" smtClean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Singing </a:t>
            </a:r>
            <a:r>
              <a:rPr lang="en-US" dirty="0"/>
              <a:t>and instruments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(Thanks to </a:t>
            </a:r>
            <a:r>
              <a:rPr lang="en-US" dirty="0" smtClean="0"/>
              <a:t>Dinet.org!)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0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32" y="2819400"/>
            <a:ext cx="7125113" cy="924475"/>
          </a:xfrm>
        </p:spPr>
        <p:txBody>
          <a:bodyPr/>
          <a:lstStyle/>
          <a:p>
            <a:r>
              <a:rPr lang="en-US" sz="4800" dirty="0"/>
              <a:t>What is POTS?</a:t>
            </a:r>
          </a:p>
        </p:txBody>
      </p:sp>
    </p:spTree>
    <p:extLst>
      <p:ext uri="{BB962C8B-B14F-4D97-AF65-F5344CB8AC3E}">
        <p14:creationId xmlns:p14="http://schemas.microsoft.com/office/powerpoint/2010/main" val="43961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compression stockings and abdominal binders work?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1.gstatic.com/images?q=tbn:ANd9GcTsXZekAkea0WGMEQiwY3lpT02Jv58_SINUIHIip0aVVYBnJd6X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16478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ntourmd.com/core/media/media.nl?id=73803&amp;c=1256124&amp;h=2c2f5d58464150dc9b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09" y="4114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8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POTS emergency?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22039"/>
          </a:xfrm>
        </p:spPr>
        <p:txBody>
          <a:bodyPr/>
          <a:lstStyle/>
          <a:p>
            <a:pPr lvl="0"/>
            <a:r>
              <a:rPr lang="en-US" sz="2800" dirty="0"/>
              <a:t>Blood Pressure/Pulse out of control, erratic, or long episodes of tachycardia</a:t>
            </a:r>
          </a:p>
          <a:p>
            <a:pPr lvl="0"/>
            <a:r>
              <a:rPr lang="en-US" sz="2800" dirty="0"/>
              <a:t>Outstanding pain or discomfort</a:t>
            </a:r>
          </a:p>
          <a:p>
            <a:pPr lvl="0"/>
            <a:r>
              <a:rPr lang="en-US" sz="2800" dirty="0"/>
              <a:t>Dehydration (often leading to migraines, or other symptoms)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2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explain POTS to an ER doctor?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22039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Give them the full name of the disease “Postural Orthostatic Tachycardia Syndrome” related to “</a:t>
            </a:r>
            <a:r>
              <a:rPr lang="en-US" sz="2400" dirty="0" err="1"/>
              <a:t>Dysautonomia</a:t>
            </a:r>
            <a:r>
              <a:rPr lang="en-US" sz="2400" dirty="0"/>
              <a:t>” “autonomic neuropathy”</a:t>
            </a:r>
          </a:p>
          <a:p>
            <a:pPr lvl="0"/>
            <a:r>
              <a:rPr lang="en-US" sz="2400" dirty="0"/>
              <a:t>Explain your symptoms, and that you get easily dehydrated.</a:t>
            </a:r>
          </a:p>
          <a:p>
            <a:pPr lvl="0"/>
            <a:r>
              <a:rPr lang="en-US" sz="2400" dirty="0"/>
              <a:t>Explain that usually a liter of IV saline will clear up many symptoms.</a:t>
            </a:r>
          </a:p>
          <a:p>
            <a:pPr lvl="0"/>
            <a:r>
              <a:rPr lang="en-US" sz="2400" dirty="0"/>
              <a:t>Ask for other medications you feel you may need.</a:t>
            </a:r>
          </a:p>
          <a:p>
            <a:pPr lvl="0"/>
            <a:r>
              <a:rPr lang="en-US" sz="2400" dirty="0"/>
              <a:t>Give him the phone number of your regular treating physician and ask him to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6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be done at the ER to help a POTS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Patients can be given </a:t>
            </a:r>
          </a:p>
          <a:p>
            <a:pPr lvl="0"/>
            <a:r>
              <a:rPr lang="en-US" sz="3200" dirty="0"/>
              <a:t>correctional beta blockers </a:t>
            </a:r>
          </a:p>
          <a:p>
            <a:pPr lvl="0"/>
            <a:r>
              <a:rPr lang="en-US" sz="3200" dirty="0"/>
              <a:t>IV saline. </a:t>
            </a:r>
          </a:p>
          <a:p>
            <a:pPr lvl="0"/>
            <a:r>
              <a:rPr lang="en-US" sz="3200" dirty="0"/>
              <a:t>pain medication </a:t>
            </a:r>
          </a:p>
          <a:p>
            <a:r>
              <a:rPr lang="en-US" sz="3200" dirty="0"/>
              <a:t>muscle relaxants</a:t>
            </a:r>
          </a:p>
        </p:txBody>
      </p:sp>
    </p:spTree>
    <p:extLst>
      <p:ext uri="{BB962C8B-B14F-4D97-AF65-F5344CB8AC3E}">
        <p14:creationId xmlns:p14="http://schemas.microsoft.com/office/powerpoint/2010/main" val="429062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do if a doctor won’t treat you or doesn’t “believe in” POTS?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a doctor is not open to learning about POTS, he cannot be your doctor. You need to leave, and find another doctor.</a:t>
            </a:r>
          </a:p>
        </p:txBody>
      </p:sp>
    </p:spTree>
    <p:extLst>
      <p:ext uri="{BB962C8B-B14F-4D97-AF65-F5344CB8AC3E}">
        <p14:creationId xmlns:p14="http://schemas.microsoft.com/office/powerpoint/2010/main" val="403542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diseases </a:t>
            </a:r>
            <a:r>
              <a:rPr lang="en-US" dirty="0" smtClean="0"/>
              <a:t>are associated with POTS?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initial presentation of POTS?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a POTS doctor?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can go through your insurance company and call the doctors, ask if they have other POTS patients</a:t>
            </a:r>
          </a:p>
          <a:p>
            <a:pPr lvl="0"/>
            <a:r>
              <a:rPr lang="en-US" dirty="0"/>
              <a:t>You can ask at the emergency room</a:t>
            </a:r>
          </a:p>
          <a:p>
            <a:pPr lvl="0"/>
            <a:r>
              <a:rPr lang="en-US" dirty="0"/>
              <a:t>You can ask around online in POTS support groups</a:t>
            </a:r>
          </a:p>
          <a:p>
            <a:r>
              <a:rPr lang="en-US" dirty="0"/>
              <a:t>You can search through directories at </a:t>
            </a:r>
            <a:r>
              <a:rPr lang="en-US" dirty="0" err="1"/>
              <a:t>Dysautonomia</a:t>
            </a:r>
            <a:r>
              <a:rPr lang="en-US" dirty="0"/>
              <a:t> websites</a:t>
            </a:r>
          </a:p>
        </p:txBody>
      </p:sp>
    </p:spTree>
    <p:extLst>
      <p:ext uri="{BB962C8B-B14F-4D97-AF65-F5344CB8AC3E}">
        <p14:creationId xmlns:p14="http://schemas.microsoft.com/office/powerpoint/2010/main" val="2851189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questions should I ask a new doctor?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Do you take my insurance?</a:t>
            </a:r>
          </a:p>
          <a:p>
            <a:pPr lvl="0"/>
            <a:r>
              <a:rPr lang="en-US" dirty="0"/>
              <a:t>Do you know what POTS is?</a:t>
            </a:r>
          </a:p>
          <a:p>
            <a:pPr lvl="0"/>
            <a:r>
              <a:rPr lang="en-US" dirty="0"/>
              <a:t>Have you ever treated patients with autonomic dysfunction before?</a:t>
            </a:r>
          </a:p>
          <a:p>
            <a:pPr lvl="0"/>
            <a:r>
              <a:rPr lang="en-US" dirty="0"/>
              <a:t>Do you have time in your patient load to take on a patient like me?</a:t>
            </a:r>
          </a:p>
          <a:p>
            <a:pPr lvl="0"/>
            <a:r>
              <a:rPr lang="en-US" dirty="0"/>
              <a:t>What is your availability?</a:t>
            </a:r>
          </a:p>
          <a:p>
            <a:pPr lvl="0"/>
            <a:r>
              <a:rPr lang="en-US" dirty="0"/>
              <a:t>What hospitals do you work with?</a:t>
            </a:r>
          </a:p>
          <a:p>
            <a:pPr lvl="0"/>
            <a:r>
              <a:rPr lang="en-US" dirty="0"/>
              <a:t>Are there any other doctors on your staff that I’ll be dealing with? If so, will you inform them about my condition, in case there is an emergency?</a:t>
            </a:r>
          </a:p>
          <a:p>
            <a:r>
              <a:rPr lang="en-US" dirty="0"/>
              <a:t>Would you feel comfortable with me bringing in research I’ve found, and reaching out to other specialists?</a:t>
            </a:r>
          </a:p>
        </p:txBody>
      </p:sp>
    </p:spTree>
    <p:extLst>
      <p:ext uri="{BB962C8B-B14F-4D97-AF65-F5344CB8AC3E}">
        <p14:creationId xmlns:p14="http://schemas.microsoft.com/office/powerpoint/2010/main" val="123311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students cope with POTS while in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-504/IEP plan, </a:t>
            </a:r>
          </a:p>
          <a:p>
            <a:r>
              <a:rPr lang="en-US" dirty="0"/>
              <a:t>-Bring in a one sheet</a:t>
            </a:r>
          </a:p>
          <a:p>
            <a:r>
              <a:rPr lang="en-US" dirty="0"/>
              <a:t>-Hospital Homebound</a:t>
            </a:r>
          </a:p>
          <a:p>
            <a:r>
              <a:rPr lang="en-US" dirty="0"/>
              <a:t>-Virtual school</a:t>
            </a:r>
          </a:p>
          <a:p>
            <a:r>
              <a:rPr lang="en-US" dirty="0"/>
              <a:t>-Have a plan—have all the staff and doctors in and on it.</a:t>
            </a:r>
          </a:p>
          <a:p>
            <a:r>
              <a:rPr lang="en-US" dirty="0"/>
              <a:t>-Remind school that this is a chronic illness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4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symptoms fall under the umbrella of POTS?</a:t>
            </a:r>
          </a:p>
        </p:txBody>
      </p:sp>
      <p:pic>
        <p:nvPicPr>
          <p:cNvPr id="7170" name="Picture 2" descr="http://1.bp.blogspot.com/-6apK9L35O28/T0maD8J19UI/AAAAAAAAAgk/b8A20Zrpxtw/s1600/non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038600" cy="51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59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can we learn more about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 Handle @</a:t>
            </a:r>
            <a:r>
              <a:rPr lang="en-US" dirty="0" err="1"/>
              <a:t>DoctorBocaRaton</a:t>
            </a:r>
            <a:endParaRPr lang="en-US" dirty="0"/>
          </a:p>
          <a:p>
            <a:r>
              <a:rPr lang="en-US" dirty="0"/>
              <a:t>Email: </a:t>
            </a:r>
            <a:r>
              <a:rPr lang="en-US" u="sng" dirty="0">
                <a:hlinkClick r:id="rId2"/>
              </a:rPr>
              <a:t>PotsResearchProject@yahoo.com</a:t>
            </a:r>
            <a:endParaRPr lang="en-US" dirty="0"/>
          </a:p>
          <a:p>
            <a:r>
              <a:rPr lang="en-US" dirty="0"/>
              <a:t>Website: </a:t>
            </a:r>
            <a:r>
              <a:rPr lang="en-US" u="sng" dirty="0">
                <a:hlinkClick r:id="rId3"/>
              </a:rPr>
              <a:t>www.santamariamedicine.com</a:t>
            </a:r>
            <a:endParaRPr lang="en-US" dirty="0"/>
          </a:p>
          <a:p>
            <a:r>
              <a:rPr lang="en-US" dirty="0"/>
              <a:t>FB Group: </a:t>
            </a:r>
            <a:r>
              <a:rPr lang="en-US" dirty="0" err="1"/>
              <a:t>Dysautonomia</a:t>
            </a:r>
            <a:r>
              <a:rPr lang="en-US" dirty="0"/>
              <a:t> FL</a:t>
            </a:r>
          </a:p>
        </p:txBody>
      </p:sp>
    </p:spTree>
    <p:extLst>
      <p:ext uri="{BB962C8B-B14F-4D97-AF65-F5344CB8AC3E}">
        <p14:creationId xmlns:p14="http://schemas.microsoft.com/office/powerpoint/2010/main" val="256775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would be “specific” versus “nonspecific” symptoms of </a:t>
            </a:r>
            <a:r>
              <a:rPr lang="en-US" dirty="0" err="1"/>
              <a:t>dysautonomia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504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autonomic nervous system and how does it work?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477000" cy="512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81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14600"/>
            <a:ext cx="7125113" cy="924475"/>
          </a:xfrm>
        </p:spPr>
        <p:txBody>
          <a:bodyPr/>
          <a:lstStyle/>
          <a:p>
            <a:r>
              <a:rPr lang="en-US" sz="4800" dirty="0"/>
              <a:t>Can I be cured?</a:t>
            </a:r>
          </a:p>
        </p:txBody>
      </p:sp>
    </p:spTree>
    <p:extLst>
      <p:ext uri="{BB962C8B-B14F-4D97-AF65-F5344CB8AC3E}">
        <p14:creationId xmlns:p14="http://schemas.microsoft.com/office/powerpoint/2010/main" val="412049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97" y="3058705"/>
            <a:ext cx="7125113" cy="924475"/>
          </a:xfrm>
        </p:spPr>
        <p:txBody>
          <a:bodyPr/>
          <a:lstStyle/>
          <a:p>
            <a:r>
              <a:rPr lang="en-US" sz="4400" dirty="0"/>
              <a:t>Can I be treated?</a:t>
            </a:r>
          </a:p>
        </p:txBody>
      </p:sp>
    </p:spTree>
    <p:extLst>
      <p:ext uri="{BB962C8B-B14F-4D97-AF65-F5344CB8AC3E}">
        <p14:creationId xmlns:p14="http://schemas.microsoft.com/office/powerpoint/2010/main" val="326060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Tilt Table Test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672134" cy="356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lana\Desktop\Doc SM\TTT in P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9775"/>
            <a:ext cx="56140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9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Val-</a:t>
            </a:r>
            <a:r>
              <a:rPr lang="en-US" dirty="0" err="1"/>
              <a:t>Salva</a:t>
            </a:r>
            <a:r>
              <a:rPr lang="en-US" dirty="0"/>
              <a:t> Test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 descr="http://upload.wikimedia.org/wikipedia/commons/f/fb/Valsalva_maneu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553200" cy="43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560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151</TotalTime>
  <Words>691</Words>
  <Application>Microsoft Office PowerPoint</Application>
  <PresentationFormat>On-screen Show (4:3)</PresentationFormat>
  <Paragraphs>87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Summer</vt:lpstr>
      <vt:lpstr>Postural Orthostatic Tachycardia Syndrome </vt:lpstr>
      <vt:lpstr>What is POTS?</vt:lpstr>
      <vt:lpstr>What symptoms fall under the umbrella of POTS?</vt:lpstr>
      <vt:lpstr>What would be “specific” versus “nonspecific” symptoms of dysautonomia?</vt:lpstr>
      <vt:lpstr>What is the autonomic nervous system and how does it work?</vt:lpstr>
      <vt:lpstr>Can I be cured?</vt:lpstr>
      <vt:lpstr>Can I be treated?</vt:lpstr>
      <vt:lpstr>What is a Tilt Table Test?</vt:lpstr>
      <vt:lpstr>What is the Val-Salva Test?</vt:lpstr>
      <vt:lpstr>What is the sweat test?</vt:lpstr>
      <vt:lpstr>How are periods of tachycardia different from one another?</vt:lpstr>
      <vt:lpstr>Is POTS a fatal illness?</vt:lpstr>
      <vt:lpstr>Do all POTS patients faint?</vt:lpstr>
      <vt:lpstr>Is there any treatment for POTS?</vt:lpstr>
      <vt:lpstr>What medications work for POTS?</vt:lpstr>
      <vt:lpstr>What is IV Saline Therapy? Does it work?</vt:lpstr>
      <vt:lpstr>What is cardiac rehab? Would it help me?</vt:lpstr>
      <vt:lpstr>What sort of diet should a POTS patient have?</vt:lpstr>
      <vt:lpstr>What sort of things should a POTS patient avoid?</vt:lpstr>
      <vt:lpstr>Why do compression stockings and abdominal binders work?</vt:lpstr>
      <vt:lpstr>What is a POTS emergency?</vt:lpstr>
      <vt:lpstr>How do I explain POTS to an ER doctor?</vt:lpstr>
      <vt:lpstr>What can be done at the ER to help a POTS patient?</vt:lpstr>
      <vt:lpstr>What do you do if a doctor won’t treat you or doesn’t “believe in” POTS?</vt:lpstr>
      <vt:lpstr>What diseases are associated with POTS?</vt:lpstr>
      <vt:lpstr>What is the initial presentation of POTS?</vt:lpstr>
      <vt:lpstr>Where do I find a POTS doctor?</vt:lpstr>
      <vt:lpstr>What questions should I ask a new doctor?</vt:lpstr>
      <vt:lpstr>How can students cope with POTS while in school?</vt:lpstr>
      <vt:lpstr>Where can we learn more about you?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Ilana</dc:creator>
  <cp:lastModifiedBy>Ilana</cp:lastModifiedBy>
  <cp:revision>5</cp:revision>
  <dcterms:created xsi:type="dcterms:W3CDTF">2013-10-29T03:59:32Z</dcterms:created>
  <dcterms:modified xsi:type="dcterms:W3CDTF">2013-10-29T15:21:02Z</dcterms:modified>
</cp:coreProperties>
</file>