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57" r:id="rId3"/>
    <p:sldId id="258" r:id="rId4"/>
    <p:sldId id="277" r:id="rId5"/>
    <p:sldId id="259" r:id="rId6"/>
    <p:sldId id="260" r:id="rId7"/>
    <p:sldId id="263" r:id="rId8"/>
    <p:sldId id="264" r:id="rId9"/>
    <p:sldId id="265" r:id="rId10"/>
    <p:sldId id="266" r:id="rId11"/>
    <p:sldId id="267" r:id="rId12"/>
    <p:sldId id="268" r:id="rId13"/>
    <p:sldId id="269" r:id="rId14"/>
    <p:sldId id="272" r:id="rId15"/>
    <p:sldId id="273" r:id="rId16"/>
    <p:sldId id="274" r:id="rId17"/>
    <p:sldId id="275" r:id="rId18"/>
    <p:sldId id="271"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8FEA84-6DFC-4088-8371-2452CBC54A21}"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3CF02-A449-4D88-819B-9F945BBAB53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FEA84-6DFC-4088-8371-2452CBC54A21}"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3CF02-A449-4D88-819B-9F945BBAB5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48FEA84-6DFC-4088-8371-2452CBC54A21}"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3CF02-A449-4D88-819B-9F945BBAB53F}"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FEA84-6DFC-4088-8371-2452CBC54A21}"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3CF02-A449-4D88-819B-9F945BBAB53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8FEA84-6DFC-4088-8371-2452CBC54A21}"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3CF02-A449-4D88-819B-9F945BBAB53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48FEA84-6DFC-4088-8371-2452CBC54A21}"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3CF02-A449-4D88-819B-9F945BBAB53F}"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8FEA84-6DFC-4088-8371-2452CBC54A21}" type="datetimeFigureOut">
              <a:rPr lang="en-US" smtClean="0"/>
              <a:t>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3CF02-A449-4D88-819B-9F945BBAB5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8FEA84-6DFC-4088-8371-2452CBC54A21}" type="datetimeFigureOut">
              <a:rPr lang="en-US" smtClean="0"/>
              <a:t>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3CF02-A449-4D88-819B-9F945BBAB53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48FEA84-6DFC-4088-8371-2452CBC54A21}" type="datetimeFigureOut">
              <a:rPr lang="en-US" smtClean="0"/>
              <a:t>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3CF02-A449-4D88-819B-9F945BBAB5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48FEA84-6DFC-4088-8371-2452CBC54A21}"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3CF02-A449-4D88-819B-9F945BBAB53F}"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FEA84-6DFC-4088-8371-2452CBC54A21}"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3CF02-A449-4D88-819B-9F945BBAB53F}"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48FEA84-6DFC-4088-8371-2452CBC54A21}" type="datetimeFigureOut">
              <a:rPr lang="en-US" smtClean="0"/>
              <a:t>12/6/2013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ED3CF02-A449-4D88-819B-9F945BBAB53F}"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amariamedicine.com/2013/03/ask-dr-santa-maria-pots-patient-with-shortness-of-brea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Advanced Questions on POTS/</a:t>
            </a:r>
            <a:r>
              <a:rPr lang="en-US" dirty="0" err="1" smtClean="0"/>
              <a:t>Dysautonomia</a:t>
            </a:r>
            <a:endParaRPr lang="en-US" dirty="0"/>
          </a:p>
        </p:txBody>
      </p:sp>
      <p:sp>
        <p:nvSpPr>
          <p:cNvPr id="3" name="Subtitle 2"/>
          <p:cNvSpPr>
            <a:spLocks noGrp="1"/>
          </p:cNvSpPr>
          <p:nvPr>
            <p:ph type="subTitle" idx="1"/>
          </p:nvPr>
        </p:nvSpPr>
        <p:spPr/>
        <p:txBody>
          <a:bodyPr/>
          <a:lstStyle/>
          <a:p>
            <a:r>
              <a:rPr lang="en-US" dirty="0" smtClean="0"/>
              <a:t>With Dr. Santa Maria</a:t>
            </a:r>
            <a:endParaRPr lang="en-US" dirty="0"/>
          </a:p>
        </p:txBody>
      </p:sp>
    </p:spTree>
    <p:extLst>
      <p:ext uri="{BB962C8B-B14F-4D97-AF65-F5344CB8AC3E}">
        <p14:creationId xmlns:p14="http://schemas.microsoft.com/office/powerpoint/2010/main" val="4080742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6600" y="2607205"/>
            <a:ext cx="6112933" cy="3450696"/>
          </a:xfrm>
        </p:spPr>
        <p:txBody>
          <a:bodyPr/>
          <a:lstStyle/>
          <a:p>
            <a:r>
              <a:rPr lang="en-US" dirty="0"/>
              <a:t>Should I get a port for IV Saline therapy</a:t>
            </a:r>
            <a:r>
              <a:rPr lang="en-US" dirty="0" smtClean="0"/>
              <a:t>?</a:t>
            </a:r>
          </a:p>
          <a:p>
            <a:r>
              <a:rPr lang="en-US" dirty="0" smtClean="0"/>
              <a:t>NO PICC LINES – High rate of thrombosis and infection. Meant to be temporary.</a:t>
            </a:r>
          </a:p>
          <a:p>
            <a:r>
              <a:rPr lang="en-US" dirty="0" smtClean="0"/>
              <a:t>PORTS ARE GREAT (Can be low </a:t>
            </a:r>
            <a:r>
              <a:rPr lang="en-US" dirty="0" err="1" smtClean="0"/>
              <a:t>matintence</a:t>
            </a:r>
            <a:r>
              <a:rPr lang="en-US" dirty="0" smtClean="0"/>
              <a:t> and trouble free.) </a:t>
            </a:r>
          </a:p>
          <a:p>
            <a:endParaRPr lang="en-US" dirty="0"/>
          </a:p>
          <a:p>
            <a:endParaRPr lang="en-US" dirty="0"/>
          </a:p>
        </p:txBody>
      </p:sp>
      <p:sp>
        <p:nvSpPr>
          <p:cNvPr id="3" name="Title 2"/>
          <p:cNvSpPr>
            <a:spLocks noGrp="1"/>
          </p:cNvSpPr>
          <p:nvPr>
            <p:ph type="title"/>
          </p:nvPr>
        </p:nvSpPr>
        <p:spPr/>
        <p:txBody>
          <a:bodyPr/>
          <a:lstStyle/>
          <a:p>
            <a:r>
              <a:rPr lang="en-US" dirty="0" smtClean="0"/>
              <a:t>Ports/PICC Lines</a:t>
            </a:r>
            <a:endParaRPr lang="en-US" dirty="0"/>
          </a:p>
        </p:txBody>
      </p:sp>
      <p:pic>
        <p:nvPicPr>
          <p:cNvPr id="10242" name="Picture 2" descr="https://encrypted-tbn2.gstatic.com/images?q=tbn:ANd9GcRQBa-dglxD1t31p5yFvrCLyhgBbEjHZgYMjJDvTV7DE8Bs7k72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38600"/>
            <a:ext cx="2266950"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767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362200"/>
            <a:ext cx="7408333" cy="3450696"/>
          </a:xfrm>
        </p:spPr>
        <p:txBody>
          <a:bodyPr/>
          <a:lstStyle/>
          <a:p>
            <a:r>
              <a:rPr lang="en-US" dirty="0"/>
              <a:t>Patients symptoms fluctuate from day-to-day, why do I wake up some days with no energy/worse symptoms</a:t>
            </a:r>
            <a:r>
              <a:rPr lang="en-US" dirty="0" smtClean="0"/>
              <a:t>?</a:t>
            </a:r>
          </a:p>
          <a:p>
            <a:endParaRPr lang="en-US" dirty="0"/>
          </a:p>
          <a:p>
            <a:r>
              <a:rPr lang="en-US" dirty="0" smtClean="0"/>
              <a:t>Menstrual cycles, circadian cycle, illness, hormone levels, state of hydration, nutritional status, environmental stress, heat, cold, rain, barometric pressure, fluctuating medication regimens.</a:t>
            </a:r>
            <a:endParaRPr lang="en-US" dirty="0"/>
          </a:p>
        </p:txBody>
      </p:sp>
      <p:sp>
        <p:nvSpPr>
          <p:cNvPr id="3" name="Title 2"/>
          <p:cNvSpPr>
            <a:spLocks noGrp="1"/>
          </p:cNvSpPr>
          <p:nvPr>
            <p:ph type="title"/>
          </p:nvPr>
        </p:nvSpPr>
        <p:spPr/>
        <p:txBody>
          <a:bodyPr/>
          <a:lstStyle/>
          <a:p>
            <a:r>
              <a:rPr lang="en-US" dirty="0" smtClean="0"/>
              <a:t>Fluctuation of Symptoms</a:t>
            </a:r>
            <a:endParaRPr lang="en-US" dirty="0"/>
          </a:p>
        </p:txBody>
      </p:sp>
    </p:spTree>
    <p:extLst>
      <p:ext uri="{BB962C8B-B14F-4D97-AF65-F5344CB8AC3E}">
        <p14:creationId xmlns:p14="http://schemas.microsoft.com/office/powerpoint/2010/main" val="665229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2133600"/>
            <a:ext cx="5918200" cy="4390641"/>
          </a:xfrm>
        </p:spPr>
        <p:txBody>
          <a:bodyPr/>
          <a:lstStyle/>
          <a:p>
            <a:r>
              <a:rPr lang="en-US" dirty="0"/>
              <a:t>What vitamins/supplements would be proactive for POTS patients to take</a:t>
            </a:r>
            <a:r>
              <a:rPr lang="en-US" dirty="0" smtClean="0"/>
              <a:t>?</a:t>
            </a:r>
          </a:p>
          <a:p>
            <a:r>
              <a:rPr lang="en-US" dirty="0" smtClean="0"/>
              <a:t>B vitamins, B-12 are important, our bodies don’t generate them and are food dependent (many times in foods POTS patients can’t eat. (Gatorade does not provide vitamin B)</a:t>
            </a:r>
          </a:p>
          <a:p>
            <a:r>
              <a:rPr lang="en-US" dirty="0" smtClean="0"/>
              <a:t>Vitamin C—blood vessel disorders, scurvy</a:t>
            </a:r>
          </a:p>
          <a:p>
            <a:r>
              <a:rPr lang="en-US" dirty="0" smtClean="0"/>
              <a:t>Thiamin– </a:t>
            </a:r>
            <a:r>
              <a:rPr lang="en-US" dirty="0" err="1" smtClean="0"/>
              <a:t>Barri</a:t>
            </a:r>
            <a:r>
              <a:rPr lang="en-US" dirty="0" smtClean="0"/>
              <a:t> </a:t>
            </a:r>
            <a:r>
              <a:rPr lang="en-US" dirty="0" err="1" smtClean="0"/>
              <a:t>Barri</a:t>
            </a:r>
            <a:r>
              <a:rPr lang="en-US" dirty="0" smtClean="0"/>
              <a:t> Disease (Similar to </a:t>
            </a:r>
            <a:r>
              <a:rPr lang="en-US" dirty="0" err="1" smtClean="0"/>
              <a:t>Dysautonomia</a:t>
            </a:r>
            <a:r>
              <a:rPr lang="en-US" dirty="0" smtClean="0"/>
              <a:t>) </a:t>
            </a:r>
            <a:endParaRPr lang="en-US" dirty="0"/>
          </a:p>
          <a:p>
            <a:endParaRPr lang="en-US" dirty="0"/>
          </a:p>
        </p:txBody>
      </p:sp>
      <p:sp>
        <p:nvSpPr>
          <p:cNvPr id="3" name="Title 2"/>
          <p:cNvSpPr>
            <a:spLocks noGrp="1"/>
          </p:cNvSpPr>
          <p:nvPr>
            <p:ph type="title"/>
          </p:nvPr>
        </p:nvSpPr>
        <p:spPr/>
        <p:txBody>
          <a:bodyPr/>
          <a:lstStyle/>
          <a:p>
            <a:r>
              <a:rPr lang="en-US" dirty="0" smtClean="0"/>
              <a:t>Vitamins and Supplements</a:t>
            </a:r>
            <a:endParaRPr lang="en-US" dirty="0"/>
          </a:p>
        </p:txBody>
      </p:sp>
      <p:sp>
        <p:nvSpPr>
          <p:cNvPr id="4" name="AutoShape 2" descr="data:image/jpeg;base64,/9j/4AAQSkZJRgABAQAAAQABAAD/2wCEAAkGBxQQEhUUEhQUFBQUFBQVFBcUFBQUFBUUFBQWFxcUFBUYHCggGBolHBQUITEhJSkrLi4uFx8zODMsNygtLisBCgoKDg0OGhAQGiwkHyQsLCwsLCwsLCwsLCwsLCwsLCwsLCwsLCwsLCwsLCwsLCwsLCwsLCwsLCwsLCwsLCwsLP/AABEIAM8A1AMBEQACEQEDEQH/xAAcAAABBQEBAQAAAAAAAAAAAAAAAQIDBQYEBwj/xAA8EAABAgMGAwQIBgEEAwAAAAABAAIDBBEFBhIhMUFRYYETInGRBzJCobHB0fAUI1JicuEzFUTC8UNUkv/EABsBAQADAQEBAQAAAAAAAAAAAAABAgMEBQYH/8QALxEAAgIBAwMCBQMEAwAAAAAAAAECEQMEEiETMUEFURQiMnGBBmGxI0KRoSTB0f/aAAwDAQACEQMRAD8A9xQAgBACARAKgBACAEAIAQAgBAISgOSLacNvtV8M1xZPUMEHV/4N46bJLwEK04bsg6njkpx6/BN0pCWmyR8HWuwwFQAgBACAEAIAQAgBACARACAVACARACAEAIBUAIBEAIBUBQ2tOFxLR6oyPMr5/wBQ1TnJ449l/s9LTYUlufcpIj147PSiiPGqltpc2NaZaQx57pyBPsn6L2fT9c4tY5vj+Dz9XpU1vj3NIvoTyREAqARACAEAqARACAVACAEAIAQAgBACAEAIAQAgBACAxESKc/E1818fN/Mz6GEVSOZzlizdIY4qjLIlY7mpTKSRqbCnu0bhd6zfeF9N6dqurDZLuv4PE1mDpy3Lsy1XpHGCAEAIAQAgBACAEAIAQDHPAWUs0Y9yVFsTtRxULPB+SdrFxjirdWHuRtY7EFO+PuRQK1oApAIAQCoBEAjjRUlKkSlZg5rJ7uFT8V8nnVTZ9LipwRESsDShAqkgw0UIPk7ZOZMNwcNveNwujT5nimpo5s2JZIuLNpBiB7Q4aEVC+vhNTipLsz5+UXFtMerFQQAgBACAEAIAQAgIosSmW5XNny18qLxjfJyzwoMtVy5opJV3NcXL5OF+LD4u9ywpm/FjxiqnI4HNcQishpMkbGPEqykyrghz5stpxVlllHsVWJMe2dPBaLUzKvChwneSt8XIjojvxwVlrPdEdFjxNtWi1S9ivSY2JMCipLPFkxxuzIW0yjyRoc/qvF1kFutHvaR3CjiquA6aAFQBVUEkMqUUkjSXbm9YZ2zb4bhe/wClZ+Hif4PI1+Kmpr8l4vZPNFQAgBACAEAIAQCIDMWvamB5PDILy8jblZ244rbRTRbzkGuu2eSzvk2WNUdEve0d1rmgZVyd9VKZWWFdzqhXphHUOp081Noq8TJ23hg8/JRwOnI6W23BPteYU8FOnIa6bhPce8NBuodF4qSRJ3To4Hqoom35EMPnl5pSCY8wzsfvmo2kbkLhOynaLQjnEUqlMcHBb8sKEDPLJZZ8a7HVo8rTtmQsifEUEH1mOLXDfJeTkg4Oj2JK+UWFVmyg8KCo5pUENHXKzHZva4bHzG4XTgyvHNSXg58uPfFxZt2OqARoRUL66Mk1aPnWqdCkqxAxsZpyDgT4hRuT8k7WvBIpIBAIgFQCIAKhg82vcS1zq8SvPnHk7sUuDBzk8QacOKptOlMibPZgV0ChIltDoVpGhAr80aB0StomupVWiTvgzh1qoYo6Ys64PNOA+CglLgGz7tKbDogombaZBNHGulA47D3aqbZGw6YNuRBQBzqZDMqbKuB0wrxPy7x+IJ8VFhwOh94Xu1pr95pZCgiV9rY29FSTLwjTPOIdpdhOud7EQ59NwsM+LfD7Hq4ZcUzewooIBGYK8otKNDw5CKHF6EUSQ4iFZRNHAttkCXYX5uOJrG7uw/IZL6HTalR08ZS+x4efTOWZpdu5SWnNR47O0dVrNgDQf2ssuSeTll8cYQdIp2A8SsVaNW7NJZNpRoOHtKuY7Sp+B2XZh1M4cS7HNkwxl27muhRA4AjQr1IyUlaOFpp0x6kgEAICKM7JVYMleaREYc1jONm2OVHm1p2U4HRYfc64yOASRrmq0XsaZNQ0SmdErDDT3h9Fmy6ZZwIrBsFk7L0SPjQ8R01oqWXUeCUFn2dlO4jaxxgN14803ihBLN+ym4mgbJ9OqbyKFEvTcpvJ2kU/NYGlT3JjExc8cba7glw66rdR+U2jOpGouva+Jga46aVPuXjajE4ytHoL5kaHtxxC5htEMfmpCiMiTwbqVFDZZySEy6K50Rx7rRgYOAxVcepXfiTUUmefqWk2kaCYtgOhhmgC6nO1R5yhzYrYsOmo81FommSunQ6Hg4aI3aIUaZeXVnS6rDwqOi9DRztUcuoj5NGu85QQAgIojVUFPaMuSqFosw94bPcQaVWckdEJGAn5eK05OeOpWTR0por3zcw32j1AUUi3BobmWHOWlEIBayC09+K5lQP2sFRid8N1CipOkVnkUFbPX7OuVKQRQw+0O7opxEnw0HQLZYILucktRkfZ0d7rvSv/AK8H/wCG/RS8UV44KdafuyF11pN3+3h9BT4KFixy7RLfEZV/cQPuZJn/AMZHhEePmoemxexZavL7kD7jSx0MZvhE+oKp8Jjfay/xuT9iB9xIfsx4w8cDv+IWb0kPdl1rp+yIjcc07swesMfJyotJfZl/jveJRWn6NZiLpMwqbgseK8q1NFaOCvJZa6PsUdpXCmZdhJYHtGphnFQcSNVo8bReGphJmPLDBdTY6LjzY/J6eDJao09hWbNRmhwcGMPql4LiebWjbmujTejTzrc+EeP6n+pdNopdP6peUvH3ZPa1mzMFuMPY8D1sLSHAcaE5hTqfQ5YYOadpGfpn6q02syrDKLg32vlP9iqgNe8EknxXhyq0kfWPhWzUXfk/ywNqFp6nL5Lo7Pk8XM7bZzRoTmupmocqKJWOhgjZNyIcTogvOQUplGjW3ZhkRh/Akr0dG/nOXUfRZr16pwAgBAJRQCOJCBUNArJyzA7ZVaLKVGbtC7gOyzcTaMzPzl2BnkquJosh6dZksyFCYyGAGtaAAPDPqiSSs5pNt8nSXKJTIoa52XBZ7mkWSFDlZNkUKHKynKyGhaqXLgUNpkq80BwCskl2ANKmMkuKDQlVDfgGFvjdaXiRGxNCXd9gAwvpqeW1eK30uk62Tn6UYa71aWjwcfU+F/7+CTINy24bL30vCPz6bcnul3OOK6q3UVXJSEnGVo5INmQRseNK5DwX516xg+F1LWNcPlH7F6Vrcmr0kZTdtcMtJEMh6NyNKheZ8RLydU8bfYJiWaX4205g8VbqbkZxTXDOgwIbhR3cPEjJQrsiTku3JHKWWwvABxZ6rpx2zGcqjZqLLkOzLnH1nU6NGgXt6XA4K33Z5+bLvpLsixXejnBSAQCoBEAEKARRIIKhoFXOSgVGi6ZQWnbMSWd3Dlu0ioPT6LnfBvGKl3OdnpAZWkSAQeLHj4EKvHsW6T8M6GX9lnaiMOgKhjpSXsTNvtKE0L3gbVZ761UDpS9jpgXtlDl21Cf1McPNI/ch45X2JxeWWP8AuIfmR8lPjuR037E7LdgOIDY0I8sYqfAKfyV6b9mSi1odf8kLrEaD5Ju8jp/cmZM4tHMPg9p+ahW2RtSGRpxrGkuc0UGeYBHv0W0IWVlwZaNN9q7FqDp4ahfR6fF08aR8L6pqOtnfsuERPdkuhLk8xnK5y1SJiipM1+YP4n4r4v8AU0Lywf7M/Uf0m/8AjzT91/BcQI1V8m0fSThR1w4igxlEmDgdTQefuXTg+Z02c840rRobDlGNGJtSeJ+i9zSYUpcnlajJJ8FwvWOQRQAQApAqAEAiArLQvFKQDhjTMCG7g+KwHqK1SiNyEE7DjNxQojIjeMN7XjzaVRolGDvPFLXHnn/a55KjqxuzHRnZ0yzVDdDW/dFVs0RLDhUFaYv7VbJomEodfjn5qLJIo0PiDptr0U7qISGdll03196dySOuteh+asmGhW5deGSsirGzcYvwwwTV7mtzzOZAK7dPHdJJHBqpdPHKb8Jm8guoOA2X0zifml27GRYtVMYkUck5HwtJ5K/ZWbY4XJIzrZmsU/taB51K+I/UEt2ZL2R+o/pnHs0zl7s0MjFqF8zKJ9HJcFixyyowaJ2RFFmbiXth2mG9x+QOh+R+q9nQa1KW3J+GeXrNM388f8GkX0J5QigAgFQApAIDzf0jXnids2Qln4HOFY0Qes1p0a3gTxV40lZzZZNvajwm9Ej2EZzRnQ5k518SrtFMfsV1l2lFln44MR0J+zmOLehGh8CqUjotrsegWPf8TY7GdwsiaNit7rXH936HaZ6HkspQN4SG2iyLBJo5rxtiFHeYyPksHFHVGZxMvHgPeh+Tv6Wbx2bKRrbrvfOisOA8MJ9dxwtP8a5u6LCa2lrNS67jqc8uaxJ3ozl4GiU/ytcG7OpVorxI0WkbLLkoP9VgO0eD41Wii0TQfj4R9sdclJKixrp2HT/IzzAVkHBkVmzbYk1BDXYqPNcOYFGnUjJejoWuvFHler45LRZGl4/7N5jX1FH5sRPiK1EopLZn6d3b1ieSyzSSVHoaTE27M7Zc52hc/wDUa9Nvcvz31DI8maUj9Z9PwrDp4w9kayzI68qaO8vYTlizOSJgVRopRMx6GUkaGxLWpRkQ5aNcduRXuen6+v6eT8M8rV6T++H5RoF7h5YIBVIBANe6gQhnzdfi03QbYmHHdwp4UFFq12OZd2Z+339qcR3z8aqSOzM/ElTqooupnM4cdVBojWXUtgxaS8U1NPynHU/sPyWM4nTjma+710GzMf8AMIDG94g+1wb4Llyy2rg6oyPaJGXhwoY0FAABpQbUC5UlVspJycqRzx3nbxWbRsqOC1JNsaEQQDl3hrkVYlOmeCXruwZWO4MB7M5t5ftXXjyWjSimMm4cfetLJL+7F1nR/wAyLXswe63Pvn6fFYZctcI7tNp93zS7Gr/BtguYQA0NcNBkBofcraPLszRk/ct6ng62kyY4runRdxnU3y2OWY4hfdppq0fitNcMrrQnxDaXHp+48Ak5qKs2w4XOVIwV4Z17mkN9Z9akbDgvD12p2rb5Z9f6V6dLJ88VxH/bK679p4Dhdp8F85qsG7lH12i1FrbI9As2PWnuzyXiZInqI0UvFpqudktWd7H1UUYtEtVVooTMeiM2jTWFaeL8t5z9gnfkV9B6drHL+nPv4PH1mm2/PH8l2vYPOFQCICGY0Qqz569OFmlkyyOBlEbQn9zf6p71ouxm1yYCFPVFDspKyid0s0PCkyaIp+ziMwFBaLaOOal8LGRmGhDqEbtcMwR5HyVWjeDZ7Hcm2hFg9rShc0A0/U31vfVebqPqPSxco1snaJcePBc1GzRbwImLL3ckKsAA06Zb+PNQT3Rn74WIIrKgVOrVpF7XZMHfDMQbGBbUDX7ouu1Vkr6tpsIEo2ExrQKBrQPcuL9z2YvwiptSDirRIvk3rgxVs2vHlRk44a0oQHU8K6L29J6jOC2tnynqnoWnyS6yjTfeiplo8aZfU4nHiQaDwW2X1Bd7tnPp/RL+VLajWssMGHmM14mXK8knJn1OnwRwxUIrhHntvyfYxsssWfXdbYpbo0zh1ePp5t0fJb3etgso1xy2rsuHVae+Ud+DNa5N/IzgcBuvGlFpnWWkKMAsyHGzrZFQycSQPUUVcSZk3go4atNR0WuObhJSXgyniUlT8nobXVFV9imfKjlIEQEcQIVZgPSNYIm4DmHXVp4OGisnRFWfNE3AdCeWOBa5pIIOxCl8ErlHTZ8/gOeiJlZQs2MKMyNDqCCaZhVTpl3BSjfky9sw8IIGla9fsq7KQNB6PLWLQYJ9k4m8wdR5/FcWeF8ndp5cUeoSUzSnAriZ1GikY9QqhotPWHMoV7DWEPBY6mKmSRIlxyjG3glzAZEeAaUJNNiN/qtYT23FnTjSm4td0yQTYe0EHUDnqsN3B7Sx0yB1Cll6OeZs2HEFHNDvEVVlJoq0nwyFsgxmgAU2xQ/EAlkUYW9sn2kUUGjc/EldGDszg1rVxRmXwDCOa0krMMUqNNd+1aZHP72XlajB5R6WOZr5acB0I+fVeZKDR0JpncyYHFVoUP8AxfMJRG0WBMY3tYNXOAPIE5rXDj3zSMs0lCDketMcvrEfHtD1cqKpA1wQhlbaUrjaQpIR4f6Sbn9oTEYKRB5OHPmpvwWq+UeSRoTmEhwII2KjsB0CYdDNWuIPJQB0xOOiesaqbIolsuO6E8PbqD58lnNWqOjD7ns13pwRYYcNCAf6XBONM60zQyMbPXNYlzRycfMZ6+4qSrR0RIeeIKrQT4ojtCUEZgcM8swr90RCThKjzyYhmTidi/KG6pgk6c4ZPEbcvBZSi+59Bps8cka8kv4o7BQjpaF/FqxSiGJN/ZUijn7UkgAElxo0DMknQAKUm3wVk1FWzYXf9HLf8k2cb3Z4Bk1vInVy9HHj2xo+a1es6k24mqh3ZlmiggwwP4N+i0cTi6siotu4MrMCphNa7ZzBgcOoWM8VnTh1coPueb3ju/Fs/Mlz4f66Zt4Y6bc15mXTcntYNWsn3KUWw4aAHrRc3wyZ1dYG2pEcdA3nqp+Giirz/saq5UIxIwccw0gk89gurTYVu48HDq83y8nrcu9eqjw5HWCrWZDlcCIBj2VQq0UNuWOIrTkhKZ4zfG52ZOHrRRdGyqR5xOWM5hpn5JuQ6T8EUCzHONKFQ5IlYvc1NlXaOGpCqbcLhF5dgmXiGG71Xnu8ncOqxyRsvFm10pRcsomkWXFmRsSzosaaXFRnRSkYyYyG3A7P1eHBR2ZL5RU3nsZsZrmkVbEHkdiOatLjlGumy7WeMRbRjSkR0GL3iw0qagkbEI8afKPbx6i1ydH+vg+y4eBCjps068SCNbx2b1JVljK9f2R6J6GbL7cRJyLnR3ZwQdBT13jnmB0K68GJLk8X1LVOX9NP7nq66jxwQAgOWekWRmlr2hwIIIIqCDsVnLGmaQyOLtHzteew3SM3EgAEtaQ6GeLHZtr4adF588LUuD3MepU4Jslsix3xSK1AURwt9yJ6hLseqXZssQmgAUXZCCijzMuRyfJq4IWqOds6QVJUmVyoIBEA1zKoRRW2hZLIozCBOjHWpcRjzUBVo1WQroFxmsOiii3ULA2IGigCURuM7a1h7gKrRopHXIvL2UPrDJ31XNkjRtFnfAjCGab5LnaNO5f2ZO1UIq0XMVmJuSs+TNOmMl6PBa/XZRH2Ynado839JN1+2pEZXGzcbt5hWhKnR2Y8jo8+bYUX7C6Npp8QyUXdedaqdpV52z3D0WS4hWdCYPZdEr4l5PzW+PseXqOcjZrloYAgBAIgMRe2xxHmg6lfy2g9CfqsZxtnTintiS2dYYbsiiRKZoJeVwqyRk5HU1qtRWx9EIJlYAgBACARAMcyqgiiCJLhQDkiyiE2Vk7Z4IUF0zMRJPsogOgORWc42jWMhs1CzquOSOmLHSkwW0oaLIuauypsubQqVwZyR1xIedQof7EJ+GRWlLh7MVKjdWadWRCVOjOwLIYSR1HMLpxS3KhkbTHxrHaBotqM1M6bpT4gOfCdkC6o5VRPayMkdys2eJabjnoQvCbhQ0xQosURxpoNFT/2lijhgN7Qlx3Uols7mQ1JFkoahAuFALRSBykAgEQCoAQCIBCFAGOYoIIIsJCSgtiSqNFVl4sz5FRQ6j4cVzZInTCRyYSCuWXB0RdlrL2jho1tC7fPIf3yVUHE0UEuLdTXn8KK5k+42EGtNDUg5HP5Kq7ku2uCOYgYTUChHq/Qq8XtZH1IkoHCoXcnas5nwzM2zKFrsTdUas0jILOvU+H3T3gNjqFVNiUEy3ZeuGRnUFXsz2DY152U7oJPNSNhzQJ18w7PT3IkQ+DVycOgCuZM7GoB4VgCAEAqARAKgBACAEAiARQBrgoBxTcGoUMlMyFqS5Y6o294VJKzaLKybGXd3XFOJ0wYlms7PvP20rvzKyfBr3LmHbGYLzQU8/ooI2+w6JeFhHdUjYNiWvjol2RtosrJi4sQ5gjrr8F2Ye1HNmR0zcmHhbmKlRlbWu5izANeShxNIzKJ1hxgcnOUbWX3osbOu+9x75JUpFJTNrZVliGBktDFysumNUlCQBCRykCoAQAgBACAEAIAQAgEUARARxGqAUtqymIKpZMyj4eB1DoT5FY5InRCRV2pHLak+XHmuSUTpiygjWkeNPE1TaaEcO06HWnzTaTZZ2fNkkVzRRKyZv7COVeNF1YlSOLK7NBCFVujnZOIAKsQNMi3glAeyVaNApoEoYlAWiUBVIBAKgBACAEAIAQAgBACARACgCEIDlmIdQoBlraklQ0izI2tCLxzHmea55RpnVCRlZyTdVVpGu4jZKnLVTSG40FjylKF3/aJWUlI9BsXRdCRySZoYCujNnY1SiB6sAQCIBUAiAVACARAKgBACARAKgBACAEAigAgGPaoBWz8tiCglMxNsWdqqNG0ZGUnDEYdAf5D6LJxN4yRFLxIjj6rR4A/NNpLaNDZcmSampWiRjKRuLMlsIVjFst4YVih0MUgerAVAIgBAKgBACAEAIBEAqAEAIAQAgBAIgBQAKAjeyqgFZO2aHqKJTKKau+CooupkEK74HBRRO8tpKyg1TRVyLeHCopKEwapBK1CB4ViRUAIBEAIBUAIA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QEhUUEhQUFBQUFBQVFBcUFBQUFBUUFBQWFxcUFBUYHCggGBolHBQUITEhJSkrLi4uFx8zODMsNygtLisBCgoKDg0OGhAQGiwkHyQsLCwsLCwsLCwsLCwsLCwsLCwsLCwsLCwsLCwsLCwsLCwsLCwsLCwsLCwsLCwsLCwsLP/AABEIAM8A1AMBEQACEQEDEQH/xAAcAAABBQEBAQAAAAAAAAAAAAAAAQIDBQYEBwj/xAA8EAABAgMGAwQIBgEEAwAAAAABAAIDBBEFBhIhMUFRYYETInGRBzJCobHB0fAUI1JicuEzFUTC8UNUkv/EABsBAQADAQEBAQAAAAAAAAAAAAABAgMEBQYH/8QALxEAAgIBAwMCBQMEAwAAAAAAAAECEQMEEiETMUEFURQiMnGBBmGxI0KRoSTB0f/aAAwDAQACEQMRAD8A9xQAgBACARAKgBACAEAIAQAgBAISgOSLacNvtV8M1xZPUMEHV/4N46bJLwEK04bsg6njkpx6/BN0pCWmyR8HWuwwFQAgBACAEAIAQAgBACARACAVACARACAEAIBUAIBEAIBUBQ2tOFxLR6oyPMr5/wBQ1TnJ449l/s9LTYUlufcpIj147PSiiPGqltpc2NaZaQx57pyBPsn6L2fT9c4tY5vj+Dz9XpU1vj3NIvoTyREAqARACAEAqARACAVACAEAIAQAgBACAEAIAQAgBACAxESKc/E1818fN/Mz6GEVSOZzlizdIY4qjLIlY7mpTKSRqbCnu0bhd6zfeF9N6dqurDZLuv4PE1mDpy3Lsy1XpHGCAEAIAQAgBACAEAIAQDHPAWUs0Y9yVFsTtRxULPB+SdrFxjirdWHuRtY7EFO+PuRQK1oApAIAQCoBEAjjRUlKkSlZg5rJ7uFT8V8nnVTZ9LipwRESsDShAqkgw0UIPk7ZOZMNwcNveNwujT5nimpo5s2JZIuLNpBiB7Q4aEVC+vhNTipLsz5+UXFtMerFQQAgBACAEAIAQAgIosSmW5XNny18qLxjfJyzwoMtVy5opJV3NcXL5OF+LD4u9ywpm/FjxiqnI4HNcQishpMkbGPEqykyrghz5stpxVlllHsVWJMe2dPBaLUzKvChwneSt8XIjojvxwVlrPdEdFjxNtWi1S9ivSY2JMCipLPFkxxuzIW0yjyRoc/qvF1kFutHvaR3CjiquA6aAFQBVUEkMqUUkjSXbm9YZ2zb4bhe/wClZ+Hif4PI1+Kmpr8l4vZPNFQAgBACAEAIAQCIDMWvamB5PDILy8jblZ244rbRTRbzkGuu2eSzvk2WNUdEve0d1rmgZVyd9VKZWWFdzqhXphHUOp081Noq8TJ23hg8/JRwOnI6W23BPteYU8FOnIa6bhPce8NBuodF4qSRJ3To4Hqoom35EMPnl5pSCY8wzsfvmo2kbkLhOynaLQjnEUqlMcHBb8sKEDPLJZZ8a7HVo8rTtmQsifEUEH1mOLXDfJeTkg4Oj2JK+UWFVmyg8KCo5pUENHXKzHZva4bHzG4XTgyvHNSXg58uPfFxZt2OqARoRUL66Mk1aPnWqdCkqxAxsZpyDgT4hRuT8k7WvBIpIBAIgFQCIAKhg82vcS1zq8SvPnHk7sUuDBzk8QacOKptOlMibPZgV0ChIltDoVpGhAr80aB0StomupVWiTvgzh1qoYo6Ys64PNOA+CglLgGz7tKbDogombaZBNHGulA47D3aqbZGw6YNuRBQBzqZDMqbKuB0wrxPy7x+IJ8VFhwOh94Xu1pr95pZCgiV9rY29FSTLwjTPOIdpdhOud7EQ59NwsM+LfD7Hq4ZcUzewooIBGYK8otKNDw5CKHF6EUSQ4iFZRNHAttkCXYX5uOJrG7uw/IZL6HTalR08ZS+x4efTOWZpdu5SWnNR47O0dVrNgDQf2ssuSeTll8cYQdIp2A8SsVaNW7NJZNpRoOHtKuY7Sp+B2XZh1M4cS7HNkwxl27muhRA4AjQr1IyUlaOFpp0x6kgEAICKM7JVYMleaREYc1jONm2OVHm1p2U4HRYfc64yOASRrmq0XsaZNQ0SmdErDDT3h9Fmy6ZZwIrBsFk7L0SPjQ8R01oqWXUeCUFn2dlO4jaxxgN14803ihBLN+ym4mgbJ9OqbyKFEvTcpvJ2kU/NYGlT3JjExc8cba7glw66rdR+U2jOpGouva+Jga46aVPuXjajE4ytHoL5kaHtxxC5htEMfmpCiMiTwbqVFDZZySEy6K50Rx7rRgYOAxVcepXfiTUUmefqWk2kaCYtgOhhmgC6nO1R5yhzYrYsOmo81FommSunQ6Hg4aI3aIUaZeXVnS6rDwqOi9DRztUcuoj5NGu85QQAgIojVUFPaMuSqFosw94bPcQaVWckdEJGAn5eK05OeOpWTR0por3zcw32j1AUUi3BobmWHOWlEIBayC09+K5lQP2sFRid8N1CipOkVnkUFbPX7OuVKQRQw+0O7opxEnw0HQLZYILucktRkfZ0d7rvSv/AK8H/wCG/RS8UV44KdafuyF11pN3+3h9BT4KFixy7RLfEZV/cQPuZJn/AMZHhEePmoemxexZavL7kD7jSx0MZvhE+oKp8Jjfay/xuT9iB9xIfsx4w8cDv+IWb0kPdl1rp+yIjcc07swesMfJyotJfZl/jveJRWn6NZiLpMwqbgseK8q1NFaOCvJZa6PsUdpXCmZdhJYHtGphnFQcSNVo8bReGphJmPLDBdTY6LjzY/J6eDJao09hWbNRmhwcGMPql4LiebWjbmujTejTzrc+EeP6n+pdNopdP6peUvH3ZPa1mzMFuMPY8D1sLSHAcaE5hTqfQ5YYOadpGfpn6q02syrDKLg32vlP9iqgNe8EknxXhyq0kfWPhWzUXfk/ywNqFp6nL5Lo7Pk8XM7bZzRoTmupmocqKJWOhgjZNyIcTogvOQUplGjW3ZhkRh/Akr0dG/nOXUfRZr16pwAgBAJRQCOJCBUNArJyzA7ZVaLKVGbtC7gOyzcTaMzPzl2BnkquJosh6dZksyFCYyGAGtaAAPDPqiSSs5pNt8nSXKJTIoa52XBZ7mkWSFDlZNkUKHKynKyGhaqXLgUNpkq80BwCskl2ANKmMkuKDQlVDfgGFvjdaXiRGxNCXd9gAwvpqeW1eK30uk62Tn6UYa71aWjwcfU+F/7+CTINy24bL30vCPz6bcnul3OOK6q3UVXJSEnGVo5INmQRseNK5DwX516xg+F1LWNcPlH7F6Vrcmr0kZTdtcMtJEMh6NyNKheZ8RLydU8bfYJiWaX4205g8VbqbkZxTXDOgwIbhR3cPEjJQrsiTku3JHKWWwvABxZ6rpx2zGcqjZqLLkOzLnH1nU6NGgXt6XA4K33Z5+bLvpLsixXejnBSAQCoBEAEKARRIIKhoFXOSgVGi6ZQWnbMSWd3Dlu0ioPT6LnfBvGKl3OdnpAZWkSAQeLHj4EKvHsW6T8M6GX9lnaiMOgKhjpSXsTNvtKE0L3gbVZ761UDpS9jpgXtlDl21Cf1McPNI/ch45X2JxeWWP8AuIfmR8lPjuR037E7LdgOIDY0I8sYqfAKfyV6b9mSi1odf8kLrEaD5Ju8jp/cmZM4tHMPg9p+ahW2RtSGRpxrGkuc0UGeYBHv0W0IWVlwZaNN9q7FqDp4ahfR6fF08aR8L6pqOtnfsuERPdkuhLk8xnK5y1SJiipM1+YP4n4r4v8AU0Lywf7M/Uf0m/8AjzT91/BcQI1V8m0fSThR1w4igxlEmDgdTQefuXTg+Z02c840rRobDlGNGJtSeJ+i9zSYUpcnlajJJ8FwvWOQRQAQApAqAEAiArLQvFKQDhjTMCG7g+KwHqK1SiNyEE7DjNxQojIjeMN7XjzaVRolGDvPFLXHnn/a55KjqxuzHRnZ0yzVDdDW/dFVs0RLDhUFaYv7VbJomEodfjn5qLJIo0PiDptr0U7qISGdll03196dySOuteh+asmGhW5deGSsirGzcYvwwwTV7mtzzOZAK7dPHdJJHBqpdPHKb8Jm8guoOA2X0zifml27GRYtVMYkUck5HwtJ5K/ZWbY4XJIzrZmsU/taB51K+I/UEt2ZL2R+o/pnHs0zl7s0MjFqF8zKJ9HJcFixyyowaJ2RFFmbiXth2mG9x+QOh+R+q9nQa1KW3J+GeXrNM388f8GkX0J5QigAgFQApAIDzf0jXnids2Qln4HOFY0Qes1p0a3gTxV40lZzZZNvajwm9Ej2EZzRnQ5k518SrtFMfsV1l2lFln44MR0J+zmOLehGh8CqUjotrsegWPf8TY7GdwsiaNit7rXH936HaZ6HkspQN4SG2iyLBJo5rxtiFHeYyPksHFHVGZxMvHgPeh+Tv6Wbx2bKRrbrvfOisOA8MJ9dxwtP8a5u6LCa2lrNS67jqc8uaxJ3ozl4GiU/ytcG7OpVorxI0WkbLLkoP9VgO0eD41Wii0TQfj4R9sdclJKixrp2HT/IzzAVkHBkVmzbYk1BDXYqPNcOYFGnUjJejoWuvFHler45LRZGl4/7N5jX1FH5sRPiK1EopLZn6d3b1ieSyzSSVHoaTE27M7Zc52hc/wDUa9Nvcvz31DI8maUj9Z9PwrDp4w9kayzI68qaO8vYTlizOSJgVRopRMx6GUkaGxLWpRkQ5aNcduRXuen6+v6eT8M8rV6T++H5RoF7h5YIBVIBANe6gQhnzdfi03QbYmHHdwp4UFFq12OZd2Z+339qcR3z8aqSOzM/ElTqooupnM4cdVBojWXUtgxaS8U1NPynHU/sPyWM4nTjma+710GzMf8AMIDG94g+1wb4Llyy2rg6oyPaJGXhwoY0FAABpQbUC5UlVspJycqRzx3nbxWbRsqOC1JNsaEQQDl3hrkVYlOmeCXruwZWO4MB7M5t5ftXXjyWjSimMm4cfetLJL+7F1nR/wAyLXswe63Pvn6fFYZctcI7tNp93zS7Gr/BtguYQA0NcNBkBofcraPLszRk/ct6ng62kyY4runRdxnU3y2OWY4hfdppq0fitNcMrrQnxDaXHp+48Ak5qKs2w4XOVIwV4Z17mkN9Z9akbDgvD12p2rb5Z9f6V6dLJ88VxH/bK679p4Dhdp8F85qsG7lH12i1FrbI9As2PWnuzyXiZInqI0UvFpqudktWd7H1UUYtEtVVooTMeiM2jTWFaeL8t5z9gnfkV9B6drHL+nPv4PH1mm2/PH8l2vYPOFQCICGY0Qqz569OFmlkyyOBlEbQn9zf6p71ouxm1yYCFPVFDspKyid0s0PCkyaIp+ziMwFBaLaOOal8LGRmGhDqEbtcMwR5HyVWjeDZ7Hcm2hFg9rShc0A0/U31vfVebqPqPSxco1snaJcePBc1GzRbwImLL3ckKsAA06Zb+PNQT3Rn74WIIrKgVOrVpF7XZMHfDMQbGBbUDX7ouu1Vkr6tpsIEo2ExrQKBrQPcuL9z2YvwiptSDirRIvk3rgxVs2vHlRk44a0oQHU8K6L29J6jOC2tnynqnoWnyS6yjTfeiplo8aZfU4nHiQaDwW2X1Bd7tnPp/RL+VLajWssMGHmM14mXK8knJn1OnwRwxUIrhHntvyfYxsssWfXdbYpbo0zh1ePp5t0fJb3etgso1xy2rsuHVae+Ud+DNa5N/IzgcBuvGlFpnWWkKMAsyHGzrZFQycSQPUUVcSZk3go4atNR0WuObhJSXgyniUlT8nobXVFV9imfKjlIEQEcQIVZgPSNYIm4DmHXVp4OGisnRFWfNE3AdCeWOBa5pIIOxCl8ErlHTZ8/gOeiJlZQs2MKMyNDqCCaZhVTpl3BSjfky9sw8IIGla9fsq7KQNB6PLWLQYJ9k4m8wdR5/FcWeF8ndp5cUeoSUzSnAriZ1GikY9QqhotPWHMoV7DWEPBY6mKmSRIlxyjG3glzAZEeAaUJNNiN/qtYT23FnTjSm4td0yQTYe0EHUDnqsN3B7Sx0yB1Cll6OeZs2HEFHNDvEVVlJoq0nwyFsgxmgAU2xQ/EAlkUYW9sn2kUUGjc/EldGDszg1rVxRmXwDCOa0krMMUqNNd+1aZHP72XlajB5R6WOZr5acB0I+fVeZKDR0JpncyYHFVoUP8AxfMJRG0WBMY3tYNXOAPIE5rXDj3zSMs0lCDketMcvrEfHtD1cqKpA1wQhlbaUrjaQpIR4f6Sbn9oTEYKRB5OHPmpvwWq+UeSRoTmEhwII2KjsB0CYdDNWuIPJQB0xOOiesaqbIolsuO6E8PbqD58lnNWqOjD7ns13pwRYYcNCAf6XBONM60zQyMbPXNYlzRycfMZ6+4qSrR0RIeeIKrQT4ojtCUEZgcM8swr90RCThKjzyYhmTidi/KG6pgk6c4ZPEbcvBZSi+59Bps8cka8kv4o7BQjpaF/FqxSiGJN/ZUijn7UkgAElxo0DMknQAKUm3wVk1FWzYXf9HLf8k2cb3Z4Bk1vInVy9HHj2xo+a1es6k24mqh3ZlmiggwwP4N+i0cTi6siotu4MrMCphNa7ZzBgcOoWM8VnTh1coPueb3ju/Fs/Mlz4f66Zt4Y6bc15mXTcntYNWsn3KUWw4aAHrRc3wyZ1dYG2pEcdA3nqp+Giirz/saq5UIxIwccw0gk89gurTYVu48HDq83y8nrcu9eqjw5HWCrWZDlcCIBj2VQq0UNuWOIrTkhKZ4zfG52ZOHrRRdGyqR5xOWM5hpn5JuQ6T8EUCzHONKFQ5IlYvc1NlXaOGpCqbcLhF5dgmXiGG71Xnu8ncOqxyRsvFm10pRcsomkWXFmRsSzosaaXFRnRSkYyYyG3A7P1eHBR2ZL5RU3nsZsZrmkVbEHkdiOatLjlGumy7WeMRbRjSkR0GL3iw0qagkbEI8afKPbx6i1ydH+vg+y4eBCjps068SCNbx2b1JVljK9f2R6J6GbL7cRJyLnR3ZwQdBT13jnmB0K68GJLk8X1LVOX9NP7nq66jxwQAgOWekWRmlr2hwIIIIqCDsVnLGmaQyOLtHzteew3SM3EgAEtaQ6GeLHZtr4adF588LUuD3MepU4Jslsix3xSK1AURwt9yJ6hLseqXZssQmgAUXZCCijzMuRyfJq4IWqOds6QVJUmVyoIBEA1zKoRRW2hZLIozCBOjHWpcRjzUBVo1WQroFxmsOiii3ULA2IGigCURuM7a1h7gKrRopHXIvL2UPrDJ31XNkjRtFnfAjCGab5LnaNO5f2ZO1UIq0XMVmJuSs+TNOmMl6PBa/XZRH2Ynado839JN1+2pEZXGzcbt5hWhKnR2Y8jo8+bYUX7C6Npp8QyUXdedaqdpV52z3D0WS4hWdCYPZdEr4l5PzW+PseXqOcjZrloYAgBAIgMRe2xxHmg6lfy2g9CfqsZxtnTintiS2dYYbsiiRKZoJeVwqyRk5HU1qtRWx9EIJlYAgBACARAMcyqgiiCJLhQDkiyiE2Vk7Z4IUF0zMRJPsogOgORWc42jWMhs1CzquOSOmLHSkwW0oaLIuauypsubQqVwZyR1xIedQof7EJ+GRWlLh7MVKjdWadWRCVOjOwLIYSR1HMLpxS3KhkbTHxrHaBotqM1M6bpT4gOfCdkC6o5VRPayMkdys2eJabjnoQvCbhQ0xQosURxpoNFT/2lijhgN7Qlx3Uols7mQ1JFkoahAuFALRSBykAgEQCoAQCIBCFAGOYoIIIsJCSgtiSqNFVl4sz5FRQ6j4cVzZInTCRyYSCuWXB0RdlrL2jho1tC7fPIf3yVUHE0UEuLdTXn8KK5k+42EGtNDUg5HP5Kq7ku2uCOYgYTUChHq/Qq8XtZH1IkoHCoXcnas5nwzM2zKFrsTdUas0jILOvU+H3T3gNjqFVNiUEy3ZeuGRnUFXsz2DY152U7oJPNSNhzQJ18w7PT3IkQ+DVycOgCuZM7GoB4VgCAEAqARAKgBACAEAiARQBrgoBxTcGoUMlMyFqS5Y6o294VJKzaLKybGXd3XFOJ0wYlms7PvP20rvzKyfBr3LmHbGYLzQU8/ooI2+w6JeFhHdUjYNiWvjol2RtosrJi4sQ5gjrr8F2Ye1HNmR0zcmHhbmKlRlbWu5izANeShxNIzKJ1hxgcnOUbWX3osbOu+9x75JUpFJTNrZVliGBktDFysumNUlCQBCRykCoAQAgBACAEAIAQAgEUARARxGqAUtqymIKpZMyj4eB1DoT5FY5InRCRV2pHLak+XHmuSUTpiygjWkeNPE1TaaEcO06HWnzTaTZZ2fNkkVzRRKyZv7COVeNF1YlSOLK7NBCFVujnZOIAKsQNMi3glAeyVaNApoEoYlAWiUBVIBAKgBACAEAIAQAgBACARACgCEIDlmIdQoBlraklQ0izI2tCLxzHmea55RpnVCRlZyTdVVpGu4jZKnLVTSG40FjylKF3/aJWUlI9BsXRdCRySZoYCujNnY1SiB6sAQCIBUAiAVACARAKgBACARAKgBACAEAigAgGPaoBWz8tiCglMxNsWdqqNG0ZGUnDEYdAf5D6LJxN4yRFLxIjj6rR4A/NNpLaNDZcmSampWiRjKRuLMlsIVjFst4YVih0MUgerAVAIgBAKgBACAEAIBEAqAEAIAQAgBAIgBQAKAjeyqgFZO2aHqKJTKKau+CooupkEK74HBRRO8tpKyg1TRVyLeHCopKEwapBK1CB4ViRUAIBEAIBUAIA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QEhUUEhQUFBQUFBQVFBcUFBQUFBUUFBQWFxcUFBUYHCggGBolHBQUITEhJSkrLi4uFx8zODMsNygtLisBCgoKDg0OGhAQGiwkHyQsLCwsLCwsLCwsLCwsLCwsLCwsLCwsLCwsLCwsLCwsLCwsLCwsLCwsLCwsLCwsLCwsLP/AABEIAM8A1AMBEQACEQEDEQH/xAAcAAABBQEBAQAAAAAAAAAAAAAAAQIDBQYEBwj/xAA8EAABAgMGAwQIBgEEAwAAAAABAAIDBBEFBhIhMUFRYYETInGRBzJCobHB0fAUI1JicuEzFUTC8UNUkv/EABsBAQADAQEBAQAAAAAAAAAAAAABAgMEBQYH/8QALxEAAgIBAwMCBQMEAwAAAAAAAAECEQMEEiETMUEFURQiMnGBBmGxI0KRoSTB0f/aAAwDAQACEQMRAD8A9xQAgBACARAKgBACAEAIAQAgBAISgOSLacNvtV8M1xZPUMEHV/4N46bJLwEK04bsg6njkpx6/BN0pCWmyR8HWuwwFQAgBACAEAIAQAgBACARACAVACARACAEAIBUAIBEAIBUBQ2tOFxLR6oyPMr5/wBQ1TnJ449l/s9LTYUlufcpIj147PSiiPGqltpc2NaZaQx57pyBPsn6L2fT9c4tY5vj+Dz9XpU1vj3NIvoTyREAqARACAEAqARACAVACAEAIAQAgBACAEAIAQAgBACAxESKc/E1818fN/Mz6GEVSOZzlizdIY4qjLIlY7mpTKSRqbCnu0bhd6zfeF9N6dqurDZLuv4PE1mDpy3Lsy1XpHGCAEAIAQAgBACAEAIAQDHPAWUs0Y9yVFsTtRxULPB+SdrFxjirdWHuRtY7EFO+PuRQK1oApAIAQCoBEAjjRUlKkSlZg5rJ7uFT8V8nnVTZ9LipwRESsDShAqkgw0UIPk7ZOZMNwcNveNwujT5nimpo5s2JZIuLNpBiB7Q4aEVC+vhNTipLsz5+UXFtMerFQQAgBACAEAIAQAgIosSmW5XNny18qLxjfJyzwoMtVy5opJV3NcXL5OF+LD4u9ywpm/FjxiqnI4HNcQishpMkbGPEqykyrghz5stpxVlllHsVWJMe2dPBaLUzKvChwneSt8XIjojvxwVlrPdEdFjxNtWi1S9ivSY2JMCipLPFkxxuzIW0yjyRoc/qvF1kFutHvaR3CjiquA6aAFQBVUEkMqUUkjSXbm9YZ2zb4bhe/wClZ+Hif4PI1+Kmpr8l4vZPNFQAgBACAEAIAQCIDMWvamB5PDILy8jblZ244rbRTRbzkGuu2eSzvk2WNUdEve0d1rmgZVyd9VKZWWFdzqhXphHUOp081Noq8TJ23hg8/JRwOnI6W23BPteYU8FOnIa6bhPce8NBuodF4qSRJ3To4Hqoom35EMPnl5pSCY8wzsfvmo2kbkLhOynaLQjnEUqlMcHBb8sKEDPLJZZ8a7HVo8rTtmQsifEUEH1mOLXDfJeTkg4Oj2JK+UWFVmyg8KCo5pUENHXKzHZva4bHzG4XTgyvHNSXg58uPfFxZt2OqARoRUL66Mk1aPnWqdCkqxAxsZpyDgT4hRuT8k7WvBIpIBAIgFQCIAKhg82vcS1zq8SvPnHk7sUuDBzk8QacOKptOlMibPZgV0ChIltDoVpGhAr80aB0StomupVWiTvgzh1qoYo6Ys64PNOA+CglLgGz7tKbDogombaZBNHGulA47D3aqbZGw6YNuRBQBzqZDMqbKuB0wrxPy7x+IJ8VFhwOh94Xu1pr95pZCgiV9rY29FSTLwjTPOIdpdhOud7EQ59NwsM+LfD7Hq4ZcUzewooIBGYK8otKNDw5CKHF6EUSQ4iFZRNHAttkCXYX5uOJrG7uw/IZL6HTalR08ZS+x4efTOWZpdu5SWnNR47O0dVrNgDQf2ssuSeTll8cYQdIp2A8SsVaNW7NJZNpRoOHtKuY7Sp+B2XZh1M4cS7HNkwxl27muhRA4AjQr1IyUlaOFpp0x6kgEAICKM7JVYMleaREYc1jONm2OVHm1p2U4HRYfc64yOASRrmq0XsaZNQ0SmdErDDT3h9Fmy6ZZwIrBsFk7L0SPjQ8R01oqWXUeCUFn2dlO4jaxxgN14803ihBLN+ym4mgbJ9OqbyKFEvTcpvJ2kU/NYGlT3JjExc8cba7glw66rdR+U2jOpGouva+Jga46aVPuXjajE4ytHoL5kaHtxxC5htEMfmpCiMiTwbqVFDZZySEy6K50Rx7rRgYOAxVcepXfiTUUmefqWk2kaCYtgOhhmgC6nO1R5yhzYrYsOmo81FommSunQ6Hg4aI3aIUaZeXVnS6rDwqOi9DRztUcuoj5NGu85QQAgIojVUFPaMuSqFosw94bPcQaVWckdEJGAn5eK05OeOpWTR0por3zcw32j1AUUi3BobmWHOWlEIBayC09+K5lQP2sFRid8N1CipOkVnkUFbPX7OuVKQRQw+0O7opxEnw0HQLZYILucktRkfZ0d7rvSv/AK8H/wCG/RS8UV44KdafuyF11pN3+3h9BT4KFixy7RLfEZV/cQPuZJn/AMZHhEePmoemxexZavL7kD7jSx0MZvhE+oKp8Jjfay/xuT9iB9xIfsx4w8cDv+IWb0kPdl1rp+yIjcc07swesMfJyotJfZl/jveJRWn6NZiLpMwqbgseK8q1NFaOCvJZa6PsUdpXCmZdhJYHtGphnFQcSNVo8bReGphJmPLDBdTY6LjzY/J6eDJao09hWbNRmhwcGMPql4LiebWjbmujTejTzrc+EeP6n+pdNopdP6peUvH3ZPa1mzMFuMPY8D1sLSHAcaE5hTqfQ5YYOadpGfpn6q02syrDKLg32vlP9iqgNe8EknxXhyq0kfWPhWzUXfk/ywNqFp6nL5Lo7Pk8XM7bZzRoTmupmocqKJWOhgjZNyIcTogvOQUplGjW3ZhkRh/Akr0dG/nOXUfRZr16pwAgBAJRQCOJCBUNArJyzA7ZVaLKVGbtC7gOyzcTaMzPzl2BnkquJosh6dZksyFCYyGAGtaAAPDPqiSSs5pNt8nSXKJTIoa52XBZ7mkWSFDlZNkUKHKynKyGhaqXLgUNpkq80BwCskl2ANKmMkuKDQlVDfgGFvjdaXiRGxNCXd9gAwvpqeW1eK30uk62Tn6UYa71aWjwcfU+F/7+CTINy24bL30vCPz6bcnul3OOK6q3UVXJSEnGVo5INmQRseNK5DwX516xg+F1LWNcPlH7F6Vrcmr0kZTdtcMtJEMh6NyNKheZ8RLydU8bfYJiWaX4205g8VbqbkZxTXDOgwIbhR3cPEjJQrsiTku3JHKWWwvABxZ6rpx2zGcqjZqLLkOzLnH1nU6NGgXt6XA4K33Z5+bLvpLsixXejnBSAQCoBEAEKARRIIKhoFXOSgVGi6ZQWnbMSWd3Dlu0ioPT6LnfBvGKl3OdnpAZWkSAQeLHj4EKvHsW6T8M6GX9lnaiMOgKhjpSXsTNvtKE0L3gbVZ761UDpS9jpgXtlDl21Cf1McPNI/ch45X2JxeWWP8AuIfmR8lPjuR037E7LdgOIDY0I8sYqfAKfyV6b9mSi1odf8kLrEaD5Ju8jp/cmZM4tHMPg9p+ahW2RtSGRpxrGkuc0UGeYBHv0W0IWVlwZaNN9q7FqDp4ahfR6fF08aR8L6pqOtnfsuERPdkuhLk8xnK5y1SJiipM1+YP4n4r4v8AU0Lywf7M/Uf0m/8AjzT91/BcQI1V8m0fSThR1w4igxlEmDgdTQefuXTg+Z02c840rRobDlGNGJtSeJ+i9zSYUpcnlajJJ8FwvWOQRQAQApAqAEAiArLQvFKQDhjTMCG7g+KwHqK1SiNyEE7DjNxQojIjeMN7XjzaVRolGDvPFLXHnn/a55KjqxuzHRnZ0yzVDdDW/dFVs0RLDhUFaYv7VbJomEodfjn5qLJIo0PiDptr0U7qISGdll03196dySOuteh+asmGhW5deGSsirGzcYvwwwTV7mtzzOZAK7dPHdJJHBqpdPHKb8Jm8guoOA2X0zifml27GRYtVMYkUck5HwtJ5K/ZWbY4XJIzrZmsU/taB51K+I/UEt2ZL2R+o/pnHs0zl7s0MjFqF8zKJ9HJcFixyyowaJ2RFFmbiXth2mG9x+QOh+R+q9nQa1KW3J+GeXrNM388f8GkX0J5QigAgFQApAIDzf0jXnids2Qln4HOFY0Qes1p0a3gTxV40lZzZZNvajwm9Ej2EZzRnQ5k518SrtFMfsV1l2lFln44MR0J+zmOLehGh8CqUjotrsegWPf8TY7GdwsiaNit7rXH936HaZ6HkspQN4SG2iyLBJo5rxtiFHeYyPksHFHVGZxMvHgPeh+Tv6Wbx2bKRrbrvfOisOA8MJ9dxwtP8a5u6LCa2lrNS67jqc8uaxJ3ozl4GiU/ytcG7OpVorxI0WkbLLkoP9VgO0eD41Wii0TQfj4R9sdclJKixrp2HT/IzzAVkHBkVmzbYk1BDXYqPNcOYFGnUjJejoWuvFHler45LRZGl4/7N5jX1FH5sRPiK1EopLZn6d3b1ieSyzSSVHoaTE27M7Zc52hc/wDUa9Nvcvz31DI8maUj9Z9PwrDp4w9kayzI68qaO8vYTlizOSJgVRopRMx6GUkaGxLWpRkQ5aNcduRXuen6+v6eT8M8rV6T++H5RoF7h5YIBVIBANe6gQhnzdfi03QbYmHHdwp4UFFq12OZd2Z+339qcR3z8aqSOzM/ElTqooupnM4cdVBojWXUtgxaS8U1NPynHU/sPyWM4nTjma+710GzMf8AMIDG94g+1wb4Llyy2rg6oyPaJGXhwoY0FAABpQbUC5UlVspJycqRzx3nbxWbRsqOC1JNsaEQQDl3hrkVYlOmeCXruwZWO4MB7M5t5ftXXjyWjSimMm4cfetLJL+7F1nR/wAyLXswe63Pvn6fFYZctcI7tNp93zS7Gr/BtguYQA0NcNBkBofcraPLszRk/ct6ng62kyY4runRdxnU3y2OWY4hfdppq0fitNcMrrQnxDaXHp+48Ak5qKs2w4XOVIwV4Z17mkN9Z9akbDgvD12p2rb5Z9f6V6dLJ88VxH/bK679p4Dhdp8F85qsG7lH12i1FrbI9As2PWnuzyXiZInqI0UvFpqudktWd7H1UUYtEtVVooTMeiM2jTWFaeL8t5z9gnfkV9B6drHL+nPv4PH1mm2/PH8l2vYPOFQCICGY0Qqz569OFmlkyyOBlEbQn9zf6p71ouxm1yYCFPVFDspKyid0s0PCkyaIp+ziMwFBaLaOOal8LGRmGhDqEbtcMwR5HyVWjeDZ7Hcm2hFg9rShc0A0/U31vfVebqPqPSxco1snaJcePBc1GzRbwImLL3ckKsAA06Zb+PNQT3Rn74WIIrKgVOrVpF7XZMHfDMQbGBbUDX7ouu1Vkr6tpsIEo2ExrQKBrQPcuL9z2YvwiptSDirRIvk3rgxVs2vHlRk44a0oQHU8K6L29J6jOC2tnynqnoWnyS6yjTfeiplo8aZfU4nHiQaDwW2X1Bd7tnPp/RL+VLajWssMGHmM14mXK8knJn1OnwRwxUIrhHntvyfYxsssWfXdbYpbo0zh1ePp5t0fJb3etgso1xy2rsuHVae+Ud+DNa5N/IzgcBuvGlFpnWWkKMAsyHGzrZFQycSQPUUVcSZk3go4atNR0WuObhJSXgyniUlT8nobXVFV9imfKjlIEQEcQIVZgPSNYIm4DmHXVp4OGisnRFWfNE3AdCeWOBa5pIIOxCl8ErlHTZ8/gOeiJlZQs2MKMyNDqCCaZhVTpl3BSjfky9sw8IIGla9fsq7KQNB6PLWLQYJ9k4m8wdR5/FcWeF8ndp5cUeoSUzSnAriZ1GikY9QqhotPWHMoV7DWEPBY6mKmSRIlxyjG3glzAZEeAaUJNNiN/qtYT23FnTjSm4td0yQTYe0EHUDnqsN3B7Sx0yB1Cll6OeZs2HEFHNDvEVVlJoq0nwyFsgxmgAU2xQ/EAlkUYW9sn2kUUGjc/EldGDszg1rVxRmXwDCOa0krMMUqNNd+1aZHP72XlajB5R6WOZr5acB0I+fVeZKDR0JpncyYHFVoUP8AxfMJRG0WBMY3tYNXOAPIE5rXDj3zSMs0lCDketMcvrEfHtD1cqKpA1wQhlbaUrjaQpIR4f6Sbn9oTEYKRB5OHPmpvwWq+UeSRoTmEhwII2KjsB0CYdDNWuIPJQB0xOOiesaqbIolsuO6E8PbqD58lnNWqOjD7ns13pwRYYcNCAf6XBONM60zQyMbPXNYlzRycfMZ6+4qSrR0RIeeIKrQT4ojtCUEZgcM8swr90RCThKjzyYhmTidi/KG6pgk6c4ZPEbcvBZSi+59Bps8cka8kv4o7BQjpaF/FqxSiGJN/ZUijn7UkgAElxo0DMknQAKUm3wVk1FWzYXf9HLf8k2cb3Z4Bk1vInVy9HHj2xo+a1es6k24mqh3ZlmiggwwP4N+i0cTi6siotu4MrMCphNa7ZzBgcOoWM8VnTh1coPueb3ju/Fs/Mlz4f66Zt4Y6bc15mXTcntYNWsn3KUWw4aAHrRc3wyZ1dYG2pEcdA3nqp+Giirz/saq5UIxIwccw0gk89gurTYVu48HDq83y8nrcu9eqjw5HWCrWZDlcCIBj2VQq0UNuWOIrTkhKZ4zfG52ZOHrRRdGyqR5xOWM5hpn5JuQ6T8EUCzHONKFQ5IlYvc1NlXaOGpCqbcLhF5dgmXiGG71Xnu8ncOqxyRsvFm10pRcsomkWXFmRsSzosaaXFRnRSkYyYyG3A7P1eHBR2ZL5RU3nsZsZrmkVbEHkdiOatLjlGumy7WeMRbRjSkR0GL3iw0qagkbEI8afKPbx6i1ydH+vg+y4eBCjps068SCNbx2b1JVljK9f2R6J6GbL7cRJyLnR3ZwQdBT13jnmB0K68GJLk8X1LVOX9NP7nq66jxwQAgOWekWRmlr2hwIIIIqCDsVnLGmaQyOLtHzteew3SM3EgAEtaQ6GeLHZtr4adF588LUuD3MepU4Jslsix3xSK1AURwt9yJ6hLseqXZssQmgAUXZCCijzMuRyfJq4IWqOds6QVJUmVyoIBEA1zKoRRW2hZLIozCBOjHWpcRjzUBVo1WQroFxmsOiii3ULA2IGigCURuM7a1h7gKrRopHXIvL2UPrDJ31XNkjRtFnfAjCGab5LnaNO5f2ZO1UIq0XMVmJuSs+TNOmMl6PBa/XZRH2Ynado839JN1+2pEZXGzcbt5hWhKnR2Y8jo8+bYUX7C6Npp8QyUXdedaqdpV52z3D0WS4hWdCYPZdEr4l5PzW+PseXqOcjZrloYAgBAIgMRe2xxHmg6lfy2g9CfqsZxtnTintiS2dYYbsiiRKZoJeVwqyRk5HU1qtRWx9EIJlYAgBACARAMcyqgiiCJLhQDkiyiE2Vk7Z4IUF0zMRJPsogOgORWc42jWMhs1CzquOSOmLHSkwW0oaLIuauypsubQqVwZyR1xIedQof7EJ+GRWlLh7MVKjdWadWRCVOjOwLIYSR1HMLpxS3KhkbTHxrHaBotqM1M6bpT4gOfCdkC6o5VRPayMkdys2eJabjnoQvCbhQ0xQosURxpoNFT/2lijhgN7Qlx3Uols7mQ1JFkoahAuFALRSBykAgEQCoAQCIBCFAGOYoIIIsJCSgtiSqNFVl4sz5FRQ6j4cVzZInTCRyYSCuWXB0RdlrL2jho1tC7fPIf3yVUHE0UEuLdTXn8KK5k+42EGtNDUg5HP5Kq7ku2uCOYgYTUChHq/Qq8XtZH1IkoHCoXcnas5nwzM2zKFrsTdUas0jILOvU+H3T3gNjqFVNiUEy3ZeuGRnUFXsz2DY152U7oJPNSNhzQJ18w7PT3IkQ+DVycOgCuZM7GoB4VgCAEAqARAKgBACAEAiARQBrgoBxTcGoUMlMyFqS5Y6o294VJKzaLKybGXd3XFOJ0wYlms7PvP20rvzKyfBr3LmHbGYLzQU8/ooI2+w6JeFhHdUjYNiWvjol2RtosrJi4sQ5gjrr8F2Ye1HNmR0zcmHhbmKlRlbWu5izANeShxNIzKJ1hxgcnOUbWX3osbOu+9x75JUpFJTNrZVliGBktDFysumNUlCQBCRykCoAQAgBACAEAIAQAgEUARARxGqAUtqymIKpZMyj4eB1DoT5FY5InRCRV2pHLak+XHmuSUTpiygjWkeNPE1TaaEcO06HWnzTaTZZ2fNkkVzRRKyZv7COVeNF1YlSOLK7NBCFVujnZOIAKsQNMi3glAeyVaNApoEoYlAWiUBVIBAKgBACAEAIAQAgBACARACgCEIDlmIdQoBlraklQ0izI2tCLxzHmea55RpnVCRlZyTdVVpGu4jZKnLVTSG40FjylKF3/aJWUlI9BsXRdCRySZoYCujNnY1SiB6sAQCIBUAiAVACARAKgBACARAKgBACAEAigAgGPaoBWz8tiCglMxNsWdqqNG0ZGUnDEYdAf5D6LJxN4yRFLxIjj6rR4A/NNpLaNDZcmSampWiRjKRuLMlsIVjFst4YVih0MUgerAVAIgBAKgBACAEAIBEAqAEAIAQAgBAIgBQAKAjeyqgFZO2aHqKJTKKau+CooupkEK74HBRRO8tpKyg1TRVyLeHCopKEwapBK1CB4ViRUAIBEAIBUAIAQ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QEhUUEhQUFBQUFBQVFBcUFBQUFBUUFBQWFxcUFBUYHCggGBolHBQUITEhJSkrLi4uFx8zODMsNygtLisBCgoKDg0OGhAQGiwkHyQsLCwsLCwsLCwsLCwsLCwsLCwsLCwsLCwsLCwsLCwsLCwsLCwsLCwsLCwsLCwsLCwsLP/AABEIAM8A1AMBEQACEQEDEQH/xAAcAAABBQEBAQAAAAAAAAAAAAAAAQIDBQYEBwj/xAA8EAABAgMGAwQIBgEEAwAAAAABAAIDBBEFBhIhMUFRYYETInGRBzJCobHB0fAUI1JicuEzFUTC8UNUkv/EABsBAQADAQEBAQAAAAAAAAAAAAABAgMEBQYH/8QALxEAAgIBAwMCBQMEAwAAAAAAAAECEQMEEiETMUEFURQiMnGBBmGxI0KRoSTB0f/aAAwDAQACEQMRAD8A9xQAgBACARAKgBACAEAIAQAgBAISgOSLacNvtV8M1xZPUMEHV/4N46bJLwEK04bsg6njkpx6/BN0pCWmyR8HWuwwFQAgBACAEAIAQAgBACARACAVACARACAEAIBUAIBEAIBUBQ2tOFxLR6oyPMr5/wBQ1TnJ449l/s9LTYUlufcpIj147PSiiPGqltpc2NaZaQx57pyBPsn6L2fT9c4tY5vj+Dz9XpU1vj3NIvoTyREAqARACAEAqARACAVACAEAIAQAgBACAEAIAQAgBACAxESKc/E1818fN/Mz6GEVSOZzlizdIY4qjLIlY7mpTKSRqbCnu0bhd6zfeF9N6dqurDZLuv4PE1mDpy3Lsy1XpHGCAEAIAQAgBACAEAIAQDHPAWUs0Y9yVFsTtRxULPB+SdrFxjirdWHuRtY7EFO+PuRQK1oApAIAQCoBEAjjRUlKkSlZg5rJ7uFT8V8nnVTZ9LipwRESsDShAqkgw0UIPk7ZOZMNwcNveNwujT5nimpo5s2JZIuLNpBiB7Q4aEVC+vhNTipLsz5+UXFtMerFQQAgBACAEAIAQAgIosSmW5XNny18qLxjfJyzwoMtVy5opJV3NcXL5OF+LD4u9ywpm/FjxiqnI4HNcQishpMkbGPEqykyrghz5stpxVlllHsVWJMe2dPBaLUzKvChwneSt8XIjojvxwVlrPdEdFjxNtWi1S9ivSY2JMCipLPFkxxuzIW0yjyRoc/qvF1kFutHvaR3CjiquA6aAFQBVUEkMqUUkjSXbm9YZ2zb4bhe/wClZ+Hif4PI1+Kmpr8l4vZPNFQAgBACAEAIAQCIDMWvamB5PDILy8jblZ244rbRTRbzkGuu2eSzvk2WNUdEve0d1rmgZVyd9VKZWWFdzqhXphHUOp081Noq8TJ23hg8/JRwOnI6W23BPteYU8FOnIa6bhPce8NBuodF4qSRJ3To4Hqoom35EMPnl5pSCY8wzsfvmo2kbkLhOynaLQjnEUqlMcHBb8sKEDPLJZZ8a7HVo8rTtmQsifEUEH1mOLXDfJeTkg4Oj2JK+UWFVmyg8KCo5pUENHXKzHZva4bHzG4XTgyvHNSXg58uPfFxZt2OqARoRUL66Mk1aPnWqdCkqxAxsZpyDgT4hRuT8k7WvBIpIBAIgFQCIAKhg82vcS1zq8SvPnHk7sUuDBzk8QacOKptOlMibPZgV0ChIltDoVpGhAr80aB0StomupVWiTvgzh1qoYo6Ys64PNOA+CglLgGz7tKbDogombaZBNHGulA47D3aqbZGw6YNuRBQBzqZDMqbKuB0wrxPy7x+IJ8VFhwOh94Xu1pr95pZCgiV9rY29FSTLwjTPOIdpdhOud7EQ59NwsM+LfD7Hq4ZcUzewooIBGYK8otKNDw5CKHF6EUSQ4iFZRNHAttkCXYX5uOJrG7uw/IZL6HTalR08ZS+x4efTOWZpdu5SWnNR47O0dVrNgDQf2ssuSeTll8cYQdIp2A8SsVaNW7NJZNpRoOHtKuY7Sp+B2XZh1M4cS7HNkwxl27muhRA4AjQr1IyUlaOFpp0x6kgEAICKM7JVYMleaREYc1jONm2OVHm1p2U4HRYfc64yOASRrmq0XsaZNQ0SmdErDDT3h9Fmy6ZZwIrBsFk7L0SPjQ8R01oqWXUeCUFn2dlO4jaxxgN14803ihBLN+ym4mgbJ9OqbyKFEvTcpvJ2kU/NYGlT3JjExc8cba7glw66rdR+U2jOpGouva+Jga46aVPuXjajE4ytHoL5kaHtxxC5htEMfmpCiMiTwbqVFDZZySEy6K50Rx7rRgYOAxVcepXfiTUUmefqWk2kaCYtgOhhmgC6nO1R5yhzYrYsOmo81FommSunQ6Hg4aI3aIUaZeXVnS6rDwqOi9DRztUcuoj5NGu85QQAgIojVUFPaMuSqFosw94bPcQaVWckdEJGAn5eK05OeOpWTR0por3zcw32j1AUUi3BobmWHOWlEIBayC09+K5lQP2sFRid8N1CipOkVnkUFbPX7OuVKQRQw+0O7opxEnw0HQLZYILucktRkfZ0d7rvSv/AK8H/wCG/RS8UV44KdafuyF11pN3+3h9BT4KFixy7RLfEZV/cQPuZJn/AMZHhEePmoemxexZavL7kD7jSx0MZvhE+oKp8Jjfay/xuT9iB9xIfsx4w8cDv+IWb0kPdl1rp+yIjcc07swesMfJyotJfZl/jveJRWn6NZiLpMwqbgseK8q1NFaOCvJZa6PsUdpXCmZdhJYHtGphnFQcSNVo8bReGphJmPLDBdTY6LjzY/J6eDJao09hWbNRmhwcGMPql4LiebWjbmujTejTzrc+EeP6n+pdNopdP6peUvH3ZPa1mzMFuMPY8D1sLSHAcaE5hTqfQ5YYOadpGfpn6q02syrDKLg32vlP9iqgNe8EknxXhyq0kfWPhWzUXfk/ywNqFp6nL5Lo7Pk8XM7bZzRoTmupmocqKJWOhgjZNyIcTogvOQUplGjW3ZhkRh/Akr0dG/nOXUfRZr16pwAgBAJRQCOJCBUNArJyzA7ZVaLKVGbtC7gOyzcTaMzPzl2BnkquJosh6dZksyFCYyGAGtaAAPDPqiSSs5pNt8nSXKJTIoa52XBZ7mkWSFDlZNkUKHKynKyGhaqXLgUNpkq80BwCskl2ANKmMkuKDQlVDfgGFvjdaXiRGxNCXd9gAwvpqeW1eK30uk62Tn6UYa71aWjwcfU+F/7+CTINy24bL30vCPz6bcnul3OOK6q3UVXJSEnGVo5INmQRseNK5DwX516xg+F1LWNcPlH7F6Vrcmr0kZTdtcMtJEMh6NyNKheZ8RLydU8bfYJiWaX4205g8VbqbkZxTXDOgwIbhR3cPEjJQrsiTku3JHKWWwvABxZ6rpx2zGcqjZqLLkOzLnH1nU6NGgXt6XA4K33Z5+bLvpLsixXejnBSAQCoBEAEKARRIIKhoFXOSgVGi6ZQWnbMSWd3Dlu0ioPT6LnfBvGKl3OdnpAZWkSAQeLHj4EKvHsW6T8M6GX9lnaiMOgKhjpSXsTNvtKE0L3gbVZ761UDpS9jpgXtlDl21Cf1McPNI/ch45X2JxeWWP8AuIfmR8lPjuR037E7LdgOIDY0I8sYqfAKfyV6b9mSi1odf8kLrEaD5Ju8jp/cmZM4tHMPg9p+ahW2RtSGRpxrGkuc0UGeYBHv0W0IWVlwZaNN9q7FqDp4ahfR6fF08aR8L6pqOtnfsuERPdkuhLk8xnK5y1SJiipM1+YP4n4r4v8AU0Lywf7M/Uf0m/8AjzT91/BcQI1V8m0fSThR1w4igxlEmDgdTQefuXTg+Z02c840rRobDlGNGJtSeJ+i9zSYUpcnlajJJ8FwvWOQRQAQApAqAEAiArLQvFKQDhjTMCG7g+KwHqK1SiNyEE7DjNxQojIjeMN7XjzaVRolGDvPFLXHnn/a55KjqxuzHRnZ0yzVDdDW/dFVs0RLDhUFaYv7VbJomEodfjn5qLJIo0PiDptr0U7qISGdll03196dySOuteh+asmGhW5deGSsirGzcYvwwwTV7mtzzOZAK7dPHdJJHBqpdPHKb8Jm8guoOA2X0zifml27GRYtVMYkUck5HwtJ5K/ZWbY4XJIzrZmsU/taB51K+I/UEt2ZL2R+o/pnHs0zl7s0MjFqF8zKJ9HJcFixyyowaJ2RFFmbiXth2mG9x+QOh+R+q9nQa1KW3J+GeXrNM388f8GkX0J5QigAgFQApAIDzf0jXnids2Qln4HOFY0Qes1p0a3gTxV40lZzZZNvajwm9Ej2EZzRnQ5k518SrtFMfsV1l2lFln44MR0J+zmOLehGh8CqUjotrsegWPf8TY7GdwsiaNit7rXH936HaZ6HkspQN4SG2iyLBJo5rxtiFHeYyPksHFHVGZxMvHgPeh+Tv6Wbx2bKRrbrvfOisOA8MJ9dxwtP8a5u6LCa2lrNS67jqc8uaxJ3ozl4GiU/ytcG7OpVorxI0WkbLLkoP9VgO0eD41Wii0TQfj4R9sdclJKixrp2HT/IzzAVkHBkVmzbYk1BDXYqPNcOYFGnUjJejoWuvFHler45LRZGl4/7N5jX1FH5sRPiK1EopLZn6d3b1ieSyzSSVHoaTE27M7Zc52hc/wDUa9Nvcvz31DI8maUj9Z9PwrDp4w9kayzI68qaO8vYTlizOSJgVRopRMx6GUkaGxLWpRkQ5aNcduRXuen6+v6eT8M8rV6T++H5RoF7h5YIBVIBANe6gQhnzdfi03QbYmHHdwp4UFFq12OZd2Z+339qcR3z8aqSOzM/ElTqooupnM4cdVBojWXUtgxaS8U1NPynHU/sPyWM4nTjma+710GzMf8AMIDG94g+1wb4Llyy2rg6oyPaJGXhwoY0FAABpQbUC5UlVspJycqRzx3nbxWbRsqOC1JNsaEQQDl3hrkVYlOmeCXruwZWO4MB7M5t5ftXXjyWjSimMm4cfetLJL+7F1nR/wAyLXswe63Pvn6fFYZctcI7tNp93zS7Gr/BtguYQA0NcNBkBofcraPLszRk/ct6ng62kyY4runRdxnU3y2OWY4hfdppq0fitNcMrrQnxDaXHp+48Ak5qKs2w4XOVIwV4Z17mkN9Z9akbDgvD12p2rb5Z9f6V6dLJ88VxH/bK679p4Dhdp8F85qsG7lH12i1FrbI9As2PWnuzyXiZInqI0UvFpqudktWd7H1UUYtEtVVooTMeiM2jTWFaeL8t5z9gnfkV9B6drHL+nPv4PH1mm2/PH8l2vYPOFQCICGY0Qqz569OFmlkyyOBlEbQn9zf6p71ouxm1yYCFPVFDspKyid0s0PCkyaIp+ziMwFBaLaOOal8LGRmGhDqEbtcMwR5HyVWjeDZ7Hcm2hFg9rShc0A0/U31vfVebqPqPSxco1snaJcePBc1GzRbwImLL3ckKsAA06Zb+PNQT3Rn74WIIrKgVOrVpF7XZMHfDMQbGBbUDX7ouu1Vkr6tpsIEo2ExrQKBrQPcuL9z2YvwiptSDirRIvk3rgxVs2vHlRk44a0oQHU8K6L29J6jOC2tnynqnoWnyS6yjTfeiplo8aZfU4nHiQaDwW2X1Bd7tnPp/RL+VLajWssMGHmM14mXK8knJn1OnwRwxUIrhHntvyfYxsssWfXdbYpbo0zh1ePp5t0fJb3etgso1xy2rsuHVae+Ud+DNa5N/IzgcBuvGlFpnWWkKMAsyHGzrZFQycSQPUUVcSZk3go4atNR0WuObhJSXgyniUlT8nobXVFV9imfKjlIEQEcQIVZgPSNYIm4DmHXVp4OGisnRFWfNE3AdCeWOBa5pIIOxCl8ErlHTZ8/gOeiJlZQs2MKMyNDqCCaZhVTpl3BSjfky9sw8IIGla9fsq7KQNB6PLWLQYJ9k4m8wdR5/FcWeF8ndp5cUeoSUzSnAriZ1GikY9QqhotPWHMoV7DWEPBY6mKmSRIlxyjG3glzAZEeAaUJNNiN/qtYT23FnTjSm4td0yQTYe0EHUDnqsN3B7Sx0yB1Cll6OeZs2HEFHNDvEVVlJoq0nwyFsgxmgAU2xQ/EAlkUYW9sn2kUUGjc/EldGDszg1rVxRmXwDCOa0krMMUqNNd+1aZHP72XlajB5R6WOZr5acB0I+fVeZKDR0JpncyYHFVoUP8AxfMJRG0WBMY3tYNXOAPIE5rXDj3zSMs0lCDketMcvrEfHtD1cqKpA1wQhlbaUrjaQpIR4f6Sbn9oTEYKRB5OHPmpvwWq+UeSRoTmEhwII2KjsB0CYdDNWuIPJQB0xOOiesaqbIolsuO6E8PbqD58lnNWqOjD7ns13pwRYYcNCAf6XBONM60zQyMbPXNYlzRycfMZ6+4qSrR0RIeeIKrQT4ojtCUEZgcM8swr90RCThKjzyYhmTidi/KG6pgk6c4ZPEbcvBZSi+59Bps8cka8kv4o7BQjpaF/FqxSiGJN/ZUijn7UkgAElxo0DMknQAKUm3wVk1FWzYXf9HLf8k2cb3Z4Bk1vInVy9HHj2xo+a1es6k24mqh3ZlmiggwwP4N+i0cTi6siotu4MrMCphNa7ZzBgcOoWM8VnTh1coPueb3ju/Fs/Mlz4f66Zt4Y6bc15mXTcntYNWsn3KUWw4aAHrRc3wyZ1dYG2pEcdA3nqp+Giirz/saq5UIxIwccw0gk89gurTYVu48HDq83y8nrcu9eqjw5HWCrWZDlcCIBj2VQq0UNuWOIrTkhKZ4zfG52ZOHrRRdGyqR5xOWM5hpn5JuQ6T8EUCzHONKFQ5IlYvc1NlXaOGpCqbcLhF5dgmXiGG71Xnu8ncOqxyRsvFm10pRcsomkWXFmRsSzosaaXFRnRSkYyYyG3A7P1eHBR2ZL5RU3nsZsZrmkVbEHkdiOatLjlGumy7WeMRbRjSkR0GL3iw0qagkbEI8afKPbx6i1ydH+vg+y4eBCjps068SCNbx2b1JVljK9f2R6J6GbL7cRJyLnR3ZwQdBT13jnmB0K68GJLk8X1LVOX9NP7nq66jxwQAgOWekWRmlr2hwIIIIqCDsVnLGmaQyOLtHzteew3SM3EgAEtaQ6GeLHZtr4adF588LUuD3MepU4Jslsix3xSK1AURwt9yJ6hLseqXZssQmgAUXZCCijzMuRyfJq4IWqOds6QVJUmVyoIBEA1zKoRRW2hZLIozCBOjHWpcRjzUBVo1WQroFxmsOiii3ULA2IGigCURuM7a1h7gKrRopHXIvL2UPrDJ31XNkjRtFnfAjCGab5LnaNO5f2ZO1UIq0XMVmJuSs+TNOmMl6PBa/XZRH2Ynado839JN1+2pEZXGzcbt5hWhKnR2Y8jo8+bYUX7C6Npp8QyUXdedaqdpV52z3D0WS4hWdCYPZdEr4l5PzW+PseXqOcjZrloYAgBAIgMRe2xxHmg6lfy2g9CfqsZxtnTintiS2dYYbsiiRKZoJeVwqyRk5HU1qtRWx9EIJlYAgBACARAMcyqgiiCJLhQDkiyiE2Vk7Z4IUF0zMRJPsogOgORWc42jWMhs1CzquOSOmLHSkwW0oaLIuauypsubQqVwZyR1xIedQof7EJ+GRWlLh7MVKjdWadWRCVOjOwLIYSR1HMLpxS3KhkbTHxrHaBotqM1M6bpT4gOfCdkC6o5VRPayMkdys2eJabjnoQvCbhQ0xQosURxpoNFT/2lijhgN7Qlx3Uols7mQ1JFkoahAuFALRSBykAgEQCoAQCIBCFAGOYoIIIsJCSgtiSqNFVl4sz5FRQ6j4cVzZInTCRyYSCuWXB0RdlrL2jho1tC7fPIf3yVUHE0UEuLdTXn8KK5k+42EGtNDUg5HP5Kq7ku2uCOYgYTUChHq/Qq8XtZH1IkoHCoXcnas5nwzM2zKFrsTdUas0jILOvU+H3T3gNjqFVNiUEy3ZeuGRnUFXsz2DY152U7oJPNSNhzQJ18w7PT3IkQ+DVycOgCuZM7GoB4VgCAEAqARAKgBACAEAiARQBrgoBxTcGoUMlMyFqS5Y6o294VJKzaLKybGXd3XFOJ0wYlms7PvP20rvzKyfBr3LmHbGYLzQU8/ooI2+w6JeFhHdUjYNiWvjol2RtosrJi4sQ5gjrr8F2Ye1HNmR0zcmHhbmKlRlbWu5izANeShxNIzKJ1hxgcnOUbWX3osbOu+9x75JUpFJTNrZVliGBktDFysumNUlCQBCRykCoAQAgBACAEAIAQAgEUARARxGqAUtqymIKpZMyj4eB1DoT5FY5InRCRV2pHLak+XHmuSUTpiygjWkeNPE1TaaEcO06HWnzTaTZZ2fNkkVzRRKyZv7COVeNF1YlSOLK7NBCFVujnZOIAKsQNMi3glAeyVaNApoEoYlAWiUBVIBAKgBACAEAIAQAgBACARACgCEIDlmIdQoBlraklQ0izI2tCLxzHmea55RpnVCRlZyTdVVpGu4jZKnLVTSG40FjylKF3/aJWUlI9BsXRdCRySZoYCujNnY1SiB6sAQCIBUAiAVACARAKgBACARAKgBACAEAigAgGPaoBWz8tiCglMxNsWdqqNG0ZGUnDEYdAf5D6LJxN4yRFLxIjj6rR4A/NNpLaNDZcmSampWiRjKRuLMlsIVjFst4YVih0MUgerAVAIgBAKgBACAEAIBEAqAEAIAQAgBAIgBQAKAjeyqgFZO2aHqKJTKKau+CooupkEK74HBRRO8tpKyg1TRVyLeHCopKEwapBK1CB4ViRUAIBEAIBUAIAQH/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4724400"/>
            <a:ext cx="20193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939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00400"/>
            <a:ext cx="7408333" cy="3450696"/>
          </a:xfrm>
        </p:spPr>
        <p:txBody>
          <a:bodyPr/>
          <a:lstStyle/>
          <a:p>
            <a:pPr marL="0" indent="0">
              <a:buNone/>
            </a:pPr>
            <a:r>
              <a:rPr lang="en-US" dirty="0"/>
              <a:t>What’s being done at </a:t>
            </a:r>
            <a:r>
              <a:rPr lang="en-US" dirty="0" smtClean="0"/>
              <a:t>Mayo/Vanderbilt/Cleveland</a:t>
            </a:r>
            <a:r>
              <a:rPr lang="en-US" dirty="0"/>
              <a:t>? Are there any studies underway for patients that might offer relief?</a:t>
            </a:r>
          </a:p>
          <a:p>
            <a:r>
              <a:rPr lang="en-US" dirty="0" smtClean="0"/>
              <a:t>Check our resources page for news</a:t>
            </a:r>
          </a:p>
          <a:p>
            <a:r>
              <a:rPr lang="en-US" dirty="0" smtClean="0"/>
              <a:t>Diabetes studies/ sympathetic nervous syndrome </a:t>
            </a:r>
            <a:r>
              <a:rPr lang="en-US" dirty="0" err="1" smtClean="0"/>
              <a:t>overactivity</a:t>
            </a:r>
            <a:r>
              <a:rPr lang="en-US" dirty="0" smtClean="0"/>
              <a:t>.</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Studies</a:t>
            </a: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257800"/>
            <a:ext cx="1923592" cy="128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110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209800"/>
            <a:ext cx="7408333" cy="3450696"/>
          </a:xfrm>
        </p:spPr>
        <p:txBody>
          <a:bodyPr/>
          <a:lstStyle/>
          <a:p>
            <a:r>
              <a:rPr lang="en-US" dirty="0"/>
              <a:t>Any connection between IH and POTS?</a:t>
            </a:r>
          </a:p>
          <a:p>
            <a:r>
              <a:rPr lang="en-US" dirty="0" smtClean="0"/>
              <a:t>IH/</a:t>
            </a:r>
            <a:r>
              <a:rPr lang="en-US" dirty="0" err="1" smtClean="0"/>
              <a:t>Chiari</a:t>
            </a:r>
            <a:r>
              <a:rPr lang="en-US" dirty="0" smtClean="0"/>
              <a:t>/ EDS---all related diseases</a:t>
            </a:r>
            <a:endParaRPr lang="en-US" dirty="0"/>
          </a:p>
        </p:txBody>
      </p:sp>
      <p:sp>
        <p:nvSpPr>
          <p:cNvPr id="3" name="Title 2"/>
          <p:cNvSpPr>
            <a:spLocks noGrp="1"/>
          </p:cNvSpPr>
          <p:nvPr>
            <p:ph type="title"/>
          </p:nvPr>
        </p:nvSpPr>
        <p:spPr/>
        <p:txBody>
          <a:bodyPr/>
          <a:lstStyle/>
          <a:p>
            <a:r>
              <a:rPr lang="en-US" dirty="0" smtClean="0"/>
              <a:t>Intracranial Hypotension &amp; POTS</a:t>
            </a:r>
            <a:endParaRPr lang="en-US" dirty="0"/>
          </a:p>
        </p:txBody>
      </p:sp>
      <p:pic>
        <p:nvPicPr>
          <p:cNvPr id="15362" name="Picture 2" descr="http://images.radiopaedia.org/images/298911/fe07b70adbca078f53ecfd831dee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905893"/>
            <a:ext cx="2462934" cy="270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764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375" y="2286000"/>
            <a:ext cx="7408333" cy="3450696"/>
          </a:xfrm>
        </p:spPr>
        <p:txBody>
          <a:bodyPr/>
          <a:lstStyle/>
          <a:p>
            <a:r>
              <a:rPr lang="en-US" dirty="0"/>
              <a:t>Why do patients get floaters or visual disturbances with POTS</a:t>
            </a:r>
            <a:r>
              <a:rPr lang="en-US" dirty="0" smtClean="0"/>
              <a:t>?</a:t>
            </a:r>
          </a:p>
          <a:p>
            <a:r>
              <a:rPr lang="en-US" dirty="0" smtClean="0"/>
              <a:t>Migraines</a:t>
            </a:r>
          </a:p>
          <a:p>
            <a:r>
              <a:rPr lang="en-US" dirty="0"/>
              <a:t>D</a:t>
            </a:r>
            <a:r>
              <a:rPr lang="en-US" dirty="0" smtClean="0"/>
              <a:t>ehydration </a:t>
            </a:r>
            <a:endParaRPr lang="en-US" dirty="0"/>
          </a:p>
          <a:p>
            <a:endParaRPr lang="en-US" dirty="0"/>
          </a:p>
        </p:txBody>
      </p:sp>
      <p:sp>
        <p:nvSpPr>
          <p:cNvPr id="3" name="Title 2"/>
          <p:cNvSpPr>
            <a:spLocks noGrp="1"/>
          </p:cNvSpPr>
          <p:nvPr>
            <p:ph type="title"/>
          </p:nvPr>
        </p:nvSpPr>
        <p:spPr/>
        <p:txBody>
          <a:bodyPr/>
          <a:lstStyle/>
          <a:p>
            <a:r>
              <a:rPr lang="en-US" dirty="0" smtClean="0"/>
              <a:t>Visual Disturbances</a:t>
            </a:r>
            <a:endParaRPr lang="en-US" dirty="0"/>
          </a:p>
        </p:txBody>
      </p:sp>
      <p:sp>
        <p:nvSpPr>
          <p:cNvPr id="4" name="AutoShape 2" descr="data:image/jpeg;base64,/9j/4AAQSkZJRgABAQAAAQABAAD/2wCEAAkGBhQSERUUExQVFRQVFxUYGBcXFxYYGBoVFxcXFBcYFRgXHCYeGBojHBQUHy8gJCcpLCwsFR4xNTAqNSYrLCkBCQoKDgwOGg8PGiwkHyQsLCwsLCwsKSwsLCwsLCwsLCwsLCwpLCwsLCwsLCwsLCwsLCwsLCwpLCwsLCksLCwsLP/AABEIALABHgMBIgACEQEDEQH/xAAcAAACAwEBAQEAAAAAAAAAAAAEBQIDBgEABwj/xAA5EAABAwIEBAQEBQQCAgMAAAABAAIRAyEEEjFBBVFhcSKBkaEGEzKxQsHR4fAUYnLxUoIHMxUjkv/EABkBAAMBAQEAAAAAAAAAAAAAAAECAwAEBf/EACIRAAICAgMBAAMBAQAAAAAAAAABAhEhMQMSQVETInFhQv/aAAwDAQACEQMRAD8A+SAKwNXAFIKTOqKJNar6dLRcw4golgJKnJlUidLDAXJRNKmXCRAG6EaSTGw1VlSpLsjCeqk7ZQsotzPkbJrRouccoEDcqnCcOgLQYChbKNeak3bHSpHMNRgZWC+7j90RTwBFsxLjr2R+FLWtiPEr6NANBIsT/LI0EFZgDYBtjuSjhwmRJgxaxhTzSYNwFZmtr5c0ySFdlDaOX6bQuV61rfeVN9YCSbAaXHulFfiBNxIvboUraihkmydajE5zfbmPyBQnEuEU6rMpbHI2HmrMrtYItqTtp+XsVJlEnS5MRaSSe3YqXZt4LdUkYTiPA30iPDMlwHYb26JZlhfV34YkEFo5GZkHtv5LK8e+E7F9I3aDLDAOv4fXRdcJP/o5pJeGTaUTTpOjNlOXSYMeqGLYMGxUg5UYExnh3I+g5KcPUTKg5cvIi8Q4K0NVVIiJPqoDEOqf+r6d6jh4f+g/F9lBKxm6LqtYNgG5OjRqf26mypGHLjLjfYDRvbmeq7TphhMS4n6nG5PT9tArQ9HWgLOyTKUImlWy66IJ1fLc+Q3PZeo1C8z6H8mjc/3HyS16Nfgzo1szrWj2783dNk7oPMJLg6RG0D3TvD2CaGxZaL6dOdUdSfyQTJKNoNAXTEjIJpmUTTpIami6ZVokWWAIPHMmEZKrqtlMwLZ+cwFYxsrjWomlQmEG6CkdGHKsu1dNbLYXKMo4T8T9eX6qLf0dIBe5xbawTvhHDA1oJ1OqhhsCC8TpyT+nSFgNFOU7wikY+ldDC5ieQTPCUAuU6QaRCOpAOGXQ80qGZLC6zy0sinTFwqwYEbLrnExy5lUXwUnk8KHqVQ0EkrtbEhjSSbep9ElGMDiHv5mG39T0+6WTSGSstr1cwGaW7wdm3uQN7KJoEiddTroLa7bjzgKTmEtkgnM6e9rDv9hA3THDYBrXg2fAlwvYxfMOQnTcwOSVQ7DuSiWYThDiC6rbUxqdAdNzcAcvNRfX/wCIa0AR4rBpP/IgXMkSByA5xbxGs6rTApwHF0RrLgSALagEgaRPIAkkmixgAb4i0S5z4IYNST5mYBuSJXVGCWjmc36LKOGeTDs07ETBBkmxEXgz0GquxGBosLSSZOgyk5Q28iLAdR6qVXj+HYMrqrCIJLcwc6wkkkR6GI0hZ7GfGdNhzsyvaNnZgHHo4AiNbGJ6I0kLdiL4s4O4l1djbT4oa4ADYydfIQswJT/inxu6q0N+WwMAILQXAHcEwRpb0WYNTsmSEc0gxlUDU+5RuHxUmGhxPeB5kpOK3RX0OJFlmgecoShY8eVfTS08LN6rswH4dGz2/Ee6Ir4kCATkB2/EW9BtP8hZVvFKhMk/lHaNPJQ+eD1dzP5C8qH4X6P+ZeGnfxBujdtmjMfOLD1S6vx0CQ1pJ0ExHsUMMFWe25LWf3eEeTf1VuFwrBvmI5QPU7IdILeRu0nrBZhKT6hzPJv5W5dB2C0eCc0WEOduG6Duf52WfOMbpM9GSbdTv7BNOHl8CAGD3hSne2Vil4PBUjUgI/D1yRYetkHRwzRcXPM3KY0AkSyFhNN5RtBB0gjGLoiRkGUiiKZQtEopgV0SZaAvELy9CcmfnmnS3UiC4w0Kw0iTA0RVDDkWCg5UWSKsNhTMASU4oYRxMkypYHDgX3TCmzkFCUrZaMaKsJh/FKZ0m9IUKeHgiEXTob6qY5Kk0jVHYUAd1ChSG9uStFGE8VWRWXQhsXi2iwIzQTcgAACSSTpol3HPiNtBtrvMxGiyDsS97nOdJeYmdIiU94BQ8qVSXS+4OlzF+nQfdEspFzhJGZxzHlEwdPTvKVYaqWgXgOmTr9MSZ2vA8imXDC76jfUCZ+kCAGnefsClUbC5UOcPXzRJABmJ0IGg/tGsnkDyC9QdmzjLdtQEkg3OgLo0IknSAQ1LcDjXAuP1ZWua3wkuBsZidCAdunVEYzjpYAQWMEC/ikNIBIf4cxuZPcbQumKISY7xWJbSDQWOm7AbSCTpTk8pAE89bpDxL4ypNpjKbESLF0T9ead9QJ3WL4n8RuzOaDmYbEEdZ8Im0G9iJ3SerXc/xRLRbkR339VS2yVjbjPHQ8kU2NZTdEtgEuiDmPrsSkWdsEQQdiDb0UA+NDbqraLJ29CPsjVC32Kc38hRc/siKoDZE9wQfzQrk6yTlaJBS+VO4VK6CjQikvQtmG5lp/7R7aougdBTptJ5iXEeZsEsYJ5eaOoUGRDqpHRoJUpr6Xg70gl7iDNR7Z5HxnyGi485yJcQ3lFz2aLBepvo09Mzj5D31XRjHT4Q1p9/UqWSwbg4ZdrIPN2voj6NZ7jYyef80S7CYefrdJ5C/qU6wxyrm5GjpgNuHVMuuqasfySKnVlNcJX5qUX4PJDWlUV4chGVQrsy60yDQVSqwi6VQlLQUdQfZPFk2g5jVYFVRcrgroiz4bh8KdYRrKMfkrqNKOcImnQMrzm7O5Kj2Fpy642RraI21UaFO6LFMByUJGkySj8u0KsMk9UQGwNUUBnmNsguMcYbQp5jqZyjn17BFV6waJcbfc8lg+P8RNWqS4y0S1oHIKsUK2AVsS6oQ4zbflMn3KsGIkQOumvT3+6HfU5j1HTVepVIcATA3g9P3VaJ9hjg8QIM7i24jcX3JgeqJHEXZQ1s+HNeTYnaY6C3VLXY5hpNYWtzXuJHKJ20A91QziDaZJDQ8EXaS6JgiRBk7G/JZQFcxk74jdTgCS4Wl03tEQDEXS7jnGHV6mecuwaCfDFo9tUF859RpH1SQTzkAr1KnH4hrIkWnk4ES0+yosErsL4fg6eYf1JcxjhIc256Oyi5B2NvYptxH4dAYxwbFN05K4uS0GB81rbWA+pojmUv4RUbSeQ+m6qxzHNPy3eJgNpBg2HUditLwDCNzgYbFfLcT/63tYWZdCSCYJj/AI6la70D+mLx2DdReQcr2nRzbtdvY7FVU6bYJiRtzB6g7LZ8b+Ea1Nrs4DgXOh9AfW7XxUrmeoEDmsY+iWyTEjTK5vuOaIFglicNlF2gHmBb2QbhHRSfWO6iDzTxTSyLJpvBEr0K4OC6CE1g6L6VNaeSsaydo7KYr8kTh6jyIFhzSNtFIxX0qbhtgD5fujKOGjmPP9kbhsLbUIn5YXNLkOiMCjDtDefn/pMKDp1+yDi6tY+FCWS8RtQTVlOyz1OummHxBUlgdjqmRCKw1SUsp1ZRNCrdXjLJJoZ5grKLroJrlfTerWSaG1EooJdQqoplRWiyMkfN209FYKcmysFI6wrYIjqvPZ2kqLRvqrzT00UcltFdRYeyASdNm6sy89FY1oIuQhMfjg0dBy101VYxEbE/xFjiW+Ea+EX83WWSxr5i86ybA7k99E04piiTr+GABy523ss9UrQTodVaKslJkK9S8kyT12XjTJEn9IHX1XjiyBsP+oVNSq55kkkk3J5lWSItks7R1/n2RfC+B1MQTkuREi06EyAeylgOFS4ZrGSMp5xmbMaSJ9E74Tw6oyu17HBpaHw1ziwRkcSG1W26gGL7Qh2XgKE9DCvbDqeWR4Xtkgk9QfY2XqlcVNWFrhvIBHR3TujKb3PPhIzgR4yA+NYcAIe3rHmgeMvMS9uV2gIuP/1+SluQ2olTOImk4ZXZcu7LnS8G383X0ThfCcPj6VGo+tRHidm8IpVQRfKaocSZNwXAyvkhK3H/AItqg13tdFm5mk7GQDveRFr6Lp6Uc6nbNXj/AIGZQOak6m+zv/a4ulxmA0ZZknk0A7r57xbgldlQ56TGZriLATy5L79gqXhBqgH/AIkNAYBscseB3ee6x3/kfDghr+4Scn6q0PD9nR8exXDix2V0SI0Mi4lDmktFxvCgU6dTnLT3H7JC5GEm1YZQSKsisazoqyCrKbDzTsWKzovps7I7CUwUFTAReHqBRno6ooZikBouhyjTfZScuUqeJXS5dpuUHBAZBOHumNColVOyMoOU5IohtSdCJpVEtp1kQyuhYKHFCsimOSbC1rpi16tCVk5RGtB6Lp1EsouRtLRdEWQaMu2nYartNndXBnPyXiBFj5LjOkqyq6kCbwoCI6q1osRMrRWTNkXGxiwCTcUxGw5yjsRV5yTe23RZvieMDRdtxpeyskTbFWPxZkgb7D7WSt7dzc/zVXPqOfp6DkjsLwkmm55nKAbxaQJiedx6qyfVEa7CqjhiXXsJA9UxGBAbGhFnf4nQ9tD6q6nQHzHjUAkewH5ItlOYvcWn2IPMHkhKbsCiCUabiZJy1GQ0naQZYXc2nSVoOH8UHiIEOh7S3cPc0tv0uSkb8K+bZS5gtr42H8JHTTXku4Vl87XQ/Qg/aNx7pGxkgzF8GY8aQRo4WPss9xum5oaCXa7mR3E3HYrXYarnkGxGo/Mcx1WZ+K9WjutwtudC8qXWxAtF8A4gsx1ON8w25TuDeQFnZTDgFXLiaR0hwXezhWz9HYDGk07g+yzPxvhs1ElpLTItt5j9FLhXFn5B9B9QgPiHiVQ0yCxuuzv2U+drqzp445sw2PY7+lII+mprtcadFmnhafFVnf075bYv5jYLNvUeN4KtFOVdAXSuhVEokxiOo0Qg2FMMO5Sm2WigimYVoNlFTaVzsoRBUioFdD1gk21UXhqqARFIpJIdDIVFYHoVjCrGlTaHQwwdSCmra0pNQRdGojHBpZG1KrdM6VeyQsxCLpYhXhOiMo2eePZQc0GbbIo0p2lVf05NgfWyDRrBgLXtCodXnSb8hb9kbWw+XUF3TZUYjLFrG1v1Q60NYqxz3CxIBFxHLqs7i8LmkmTv/Oi0tTCEumdNTt5InB8NDjIIEagiZG8+fNUhFtkpszvB/hZ9YgmAdgQYIjUETfuvoDPhUDCVWnwuDcpLCBI1yvH4h7qPDaFNrcsgOFwRYzO4n7QruC4pwquzPzh5MkkxqLg3tAgK6SWyTtrB8xxeANCvVpuF2vPpqD2IIKk1m63PxJwulXrPyvDazTAkjK5piA4iwOoB5CCspisI6m4te0tcNiL/AOlzzjkpB4An05ALbOFx+h6FQp0w+To7cGNeThv3REqoskyCQefTkeYU/ClF+Gw7Sd2O2IJt/ieXRIfiagRreDEzr5bLR4dziILQex/IpZx7DOLSA0lvWJEfcI8UqnklyxuJj1KnUIII1CiQi+F4I1HiBYar0pNJWzz4pt0fQOCcR/8AqbmMGBKO4hVlmspLh6eg9E4o4XOQ3aL9l5spylg9FJIR8TpRSpMGrpd6m3sFncVh4JW2oYf52JMaMBPoICB4jwsCZCopdTJWY1wUUXiKEGFR8tdCYjRFqOwqEDERRSyyh4h5upAQoU1aSuYc7KgvArwWMQJV1F91W4KdNZ6GTG1PECF6boFr0Q2opMdBrHoinUQDHq9jkBg1tRF0qlkspuRbHIBNY/8AxhCVWXnTqmDoduQqKmHERchdrVnImDu8Ij35oLFUzU0ERr2R1SkB4RPVVPpDqZt2SPOB0K69CLB3hjy8+qupVMkSJ9p/XRENpBoiL726bISpiGlzhoQ0Zv7hzA6QqRwJIExvExILi3KOWs+cGLG3NA4f4hNV5pNcGMYxxa58iQ0FxA66rvFGNLSWkuECYiPInmHLI4jF53iW/SMoFgDzLo36jdBqwJ0auhxEUmvgONRzy3OfE4h7RDcvQ77StPxeizIW4o+BrRkNMzUpkwIBP1iT9NhyWL+HqvzKbvmOgsewgaS3Q+YDSfJOuG497Kprx/UMzOphxgta7tufDmBN780qVYM3eWI+L8MrYdwzwWOEseA5zXDo4ctCIQuExQeYGo1C+kcW4W2sT4GvphpqOaangJI+sQYpOA0G+6+eca4E+kRXonPSBEvaMpaDcteCPeMp5rS4xo8gbhtf57K/FU5CW4THXAIM66ajmIsU0NUELjf6sq8mXxHwwC6c0A7Jjw/hrWSBoN0xdTlToU4Gmv5qsuSTWWSjCK0VUaZzQNwnDX5WGNSoCiGgRyQOIrkN/miyy+xv8Gfw6AC4nV59gmPFeFh7ZCzGCx17J/huKWuUYcieGUlxtZRk+IcHiZCSOwcFfQceGvukOIwV9E3broFWZ2nhr3Vxwm4TX+inZeGCMLd2zUKWCFY4q2rRgqmVthOZFJgVrGSp/KQsBTkUsqlK80oWY8FNpUi1cCAyCKblcHqui8KNR6FBsIp1UZRqJbScj2FLQ9m/qVDfKLgrjmTca/yV0Oh19OinUHLyXacYLV1AshnHW3+0XllQLBp7pRkDYilmF/yS7HYBo0GW13SOV0zq09QBdB1sKTJjaLXNrzyRswgqYU5A02a5wJidzlJ5xAWbx/Cy0kMdmFoIEkkQCPIkd5W6xlK97gA6QIkHTnYJLjqJY903a8GbR1BGkwQe1kWBCHhBFwC6XDkbEGQf51T7hmFLqNSm11m5XOYSRJdYPaOYMT0ISI1303huWS2CSDqy59Yum9PEfMDvwuLCBr9MEi+2vsFP3I+zV8Nxf9MG0zTb8kMnS7HA3cbnwnNfrKniaVWoKjvnMDi0w2k1oa9jwSGve6S8kaDUSeSo4fWdVZlewGq1okO0cHCJIsL6HrCq4bw8sBw2d1N1Ml9N5JzNkWtGglwMTz3V9oi1TMpi+AgNlgMsJlrw2QJBblJOZ9to2VNJ1NxIiDyuPMWFlrsV8ttgagewZXObBfnmQTUf9Qyk8hACScR4dUNTLDG1YkMLnOe90xmGQBtPmXExdc/JCysXRZhMNDcwOYawSJ8nb9j6ohjw5sj/AFGx6pMyrWbmD/CWnKcsOg7Z9JHJwnXZMGYtuoPibAeNZHPnbrfZc6g7yFy+B7qfhlDs4aKgInXXooVMVI6bIehjnNJ6qvaMcMaEG1YJTwxp1C0q+vUuuvlxndWMwxi6jhl9bPU8ZAup1MUCFA4ReOHA0RViOidBkqTmRZVtdDgrq1ymQjE+Np8kCGJtjWckpcDKYyLKSmoNCsCASPy15rERSXXBCwFUL3y1cAvPRMUhSCg8qLXLDINo0lcCqaFWArA5AKPpWS9wo2UXPk2XQ606rrOQre/kuZbroauOKQYreUORHXn/ALRuSw3VLqf+lgoXVmSb9IFjcIPEUXEgAeB2YuLrtaRM6aG6a4hlunb81W+naNd9LfzZFMzM5xzgBDqb6eVoJh+Ul8WAmHR6dUJVw9RoaC0ESIflLXR9LgR/yHdaskgBsQ4W9pEzsLX/ALUEHOcHtAkEk5D+EEyIE3vm7Tbki4pmToCGBMAgh7IiwcHDxQSA48oPQ22V2JxDmVKZykOpkgl7pcWOAgOMaiBBHNA0TUFJwa7NTfmIAMuuIII6Tt3TjhXGi7JSe2XNa4OH0uDWjwkOMeaCa1oZjOhWl+cUw4loIDtzBidZ2E/qg8QwUmOLshnKflMzAh7zYAkEQL26KZfUEMDmaudOeYZl0mI0ICFyVGZ2AtaSMtzMyYNyDBI3PNUbtE6FfFcITN4qNDfCXUmZmmC5v1ExeJnWLIClwhxcCDbSc89g62m3SbWTnFV3BhY9mWm6M5ALydCxuUkCDAOqV4rgjRUDWONM+EWy0/FEkVOvU69FBoc5XpuFosLRuI+6ppubO/W36pTiuLvpuLc2c3kzmaYOjZuDHUoUcXaTLg+eTSEj4myn5awa6jWZYT7JiKdM/iWVwGOd9QDg3rf8inGCxzXm73z0ykeyCikZybGP/wAdm0ledw+Ffh3PBs5pHUQVfWLoJgHsqKK2I2xBicPDrKFVpEI0HMZLSFOpSBCnQ9it1CdUvxFCHWTypSkJZVomZQeAoCNNdaEQ5i4KaWwk6aiWqeVecFgUVlcVzKahlusYoexQyoioFENRMeAXPmwrHUzFlS5iwyZ9MM2VzXgC6qdK492y6dHNsk14upOYo/IgypG6H9MezbLpavN9l2VgFbwI5hQfTFv59kRlHf8AVQLUTAdbBGxEzM97XEboWpht2ktLTYmxjRwv+aYhuxvyUKmGF7XOyNhM+/CAmPpOYukW8UaZZIOwkazqiauBdOdpyu0IGYGYuSZPn+6Z/wBOD0vyGnIzt66KFXCkEOYIdocpNxtI6cxPmt1DYJhWBjyajQ5pJgtP4hrANr6wrqrQTYsLT+FxNhYkSY6WGhS/E4TUkOBtMgRzGgub+/ko08WILSBAEwfFH+O4E7ESEvasBq8ncRSc1sNgtzQY5ifqJJ9ErxnDPmWAhzhe3iIPMzp0TV2MLgANpggAHS4PNemYiJA8+vedUjp6GV+mQdwGo3M3MyRzIkt00NvRKXcFc12VzHE2uxwEg6W8j6L6LVwpdFo+8r1HA5ntLhBba1rHQjzA7Smi2K4oxWEwZpsizpOjjUpvHSxhODw17QHjMOjg0g9qjQIP+S02OwzakBwEi0xv06dCo4TBPpu8Gh1YZynq2TY9EGrYVhA+BxII8bb9J05wfuERUDI8D46f7RDmMcLDK6fKeo2Pog8TRtDx2d+4TaNQLUqEWmVZRNroM0i10TI5H9UZTYoJ5KtYO1qdksqU5KcfhhDPw+W6MlYqwLX0FSKSYubmKjXwhbqka+Df0GFJVOZdEhi46kgYGBXXtVvy1F7UUYHyqAYrV4sWMdbVgKunB1UsijCx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67200"/>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788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4910" y="2313252"/>
            <a:ext cx="7408333" cy="1725348"/>
          </a:xfrm>
        </p:spPr>
        <p:txBody>
          <a:bodyPr/>
          <a:lstStyle/>
          <a:p>
            <a:pPr marL="0" indent="0">
              <a:buNone/>
            </a:pPr>
            <a:r>
              <a:rPr lang="en-US" dirty="0"/>
              <a:t>Should POTS patients get the flu shot, pneumonia vaccine or the Gardasil </a:t>
            </a:r>
            <a:r>
              <a:rPr lang="en-US" dirty="0" smtClean="0"/>
              <a:t>vaccine</a:t>
            </a:r>
            <a:r>
              <a:rPr lang="en-US" dirty="0" smtClean="0"/>
              <a:t>?</a:t>
            </a:r>
          </a:p>
          <a:p>
            <a:r>
              <a:rPr lang="en-US" dirty="0" smtClean="0"/>
              <a:t>POTS patients should be proactive about contracting other illnesses</a:t>
            </a:r>
            <a:endParaRPr lang="en-US" dirty="0"/>
          </a:p>
          <a:p>
            <a:endParaRPr lang="en-US" dirty="0"/>
          </a:p>
        </p:txBody>
      </p:sp>
      <p:sp>
        <p:nvSpPr>
          <p:cNvPr id="3" name="Title 2"/>
          <p:cNvSpPr>
            <a:spLocks noGrp="1"/>
          </p:cNvSpPr>
          <p:nvPr>
            <p:ph type="title"/>
          </p:nvPr>
        </p:nvSpPr>
        <p:spPr/>
        <p:txBody>
          <a:bodyPr/>
          <a:lstStyle/>
          <a:p>
            <a:r>
              <a:rPr lang="en-US" dirty="0" smtClean="0"/>
              <a:t>Immunizations</a:t>
            </a:r>
            <a:endParaRPr lang="en-US" dirty="0"/>
          </a:p>
        </p:txBody>
      </p:sp>
      <p:pic>
        <p:nvPicPr>
          <p:cNvPr id="17412" name="Picture 4" descr="http://upload.wikimedia.org/wikipedia/commons/9/91/Vaccination_contre_la_grippe_A_(H1N1)_de_2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910" y="4038600"/>
            <a:ext cx="2774028" cy="216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854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2590800"/>
            <a:ext cx="7105265" cy="3450696"/>
          </a:xfrm>
        </p:spPr>
        <p:txBody>
          <a:bodyPr/>
          <a:lstStyle/>
          <a:p>
            <a:r>
              <a:rPr lang="en-US" dirty="0"/>
              <a:t>Can POTS lead to a heart attack</a:t>
            </a:r>
            <a:r>
              <a:rPr lang="en-US" dirty="0" smtClean="0"/>
              <a:t>?</a:t>
            </a:r>
          </a:p>
          <a:p>
            <a:r>
              <a:rPr lang="en-US" dirty="0" smtClean="0"/>
              <a:t>Long-term—there may be structural changes to heart valves, may increase risk for heart disease.</a:t>
            </a:r>
          </a:p>
          <a:p>
            <a:r>
              <a:rPr lang="en-US" dirty="0" smtClean="0"/>
              <a:t>Intrinsic versus extrinsic heart disease</a:t>
            </a:r>
          </a:p>
          <a:p>
            <a:r>
              <a:rPr lang="en-US" dirty="0" smtClean="0"/>
              <a:t>IST – not currently classified as a </a:t>
            </a:r>
            <a:r>
              <a:rPr lang="en-US" smtClean="0"/>
              <a:t>heart disease</a:t>
            </a:r>
            <a:endParaRPr lang="en-US" dirty="0"/>
          </a:p>
        </p:txBody>
      </p:sp>
      <p:sp>
        <p:nvSpPr>
          <p:cNvPr id="3" name="Title 2"/>
          <p:cNvSpPr>
            <a:spLocks noGrp="1"/>
          </p:cNvSpPr>
          <p:nvPr>
            <p:ph type="title"/>
          </p:nvPr>
        </p:nvSpPr>
        <p:spPr/>
        <p:txBody>
          <a:bodyPr/>
          <a:lstStyle/>
          <a:p>
            <a:r>
              <a:rPr lang="en-US" dirty="0" smtClean="0"/>
              <a:t>Heart Attacks</a:t>
            </a:r>
            <a:endParaRPr lang="en-US" dirty="0"/>
          </a:p>
        </p:txBody>
      </p:sp>
      <p:pic>
        <p:nvPicPr>
          <p:cNvPr id="18434" name="Picture 2" descr="https://encrypted-tbn2.gstatic.com/images?q=tbn:ANd9GcTVAWmAdMjH9fPPDWAoI7mDKVLayXUS_TR9Cn2gmy1V1YgysFBE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768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92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2514600"/>
            <a:ext cx="7408333" cy="3450696"/>
          </a:xfrm>
        </p:spPr>
        <p:txBody>
          <a:bodyPr/>
          <a:lstStyle/>
          <a:p>
            <a:r>
              <a:rPr lang="en-US" dirty="0"/>
              <a:t>Any connection between PCOS and POTS?</a:t>
            </a:r>
          </a:p>
          <a:p>
            <a:r>
              <a:rPr lang="en-US" dirty="0" smtClean="0"/>
              <a:t>State of insulin resistance</a:t>
            </a:r>
          </a:p>
          <a:p>
            <a:r>
              <a:rPr lang="en-US" dirty="0" smtClean="0"/>
              <a:t>Pots/Diabetes</a:t>
            </a:r>
            <a:endParaRPr lang="en-US" dirty="0"/>
          </a:p>
        </p:txBody>
      </p:sp>
      <p:sp>
        <p:nvSpPr>
          <p:cNvPr id="3" name="Title 2"/>
          <p:cNvSpPr>
            <a:spLocks noGrp="1"/>
          </p:cNvSpPr>
          <p:nvPr>
            <p:ph type="title"/>
          </p:nvPr>
        </p:nvSpPr>
        <p:spPr/>
        <p:txBody>
          <a:bodyPr/>
          <a:lstStyle/>
          <a:p>
            <a:r>
              <a:rPr lang="en-US" dirty="0" smtClean="0"/>
              <a:t>PCOS &amp; POTS?</a:t>
            </a:r>
            <a:endParaRPr lang="en-US" dirty="0"/>
          </a:p>
        </p:txBody>
      </p:sp>
      <p:pic>
        <p:nvPicPr>
          <p:cNvPr id="14338" name="Picture 2" descr="http://www.hirsutism.info/images/pco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62400"/>
            <a:ext cx="30861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51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3200"/>
            <a:ext cx="7408333" cy="3450696"/>
          </a:xfrm>
        </p:spPr>
        <p:txBody>
          <a:bodyPr/>
          <a:lstStyle/>
          <a:p>
            <a:pPr marL="0" indent="0">
              <a:buNone/>
            </a:pPr>
            <a:r>
              <a:rPr lang="en-US" dirty="0"/>
              <a:t>Connection between blood sugar and POTS</a:t>
            </a:r>
            <a:r>
              <a:rPr lang="en-US" dirty="0" smtClean="0"/>
              <a:t>?</a:t>
            </a:r>
          </a:p>
          <a:p>
            <a:r>
              <a:rPr lang="en-US" dirty="0" smtClean="0"/>
              <a:t> Studies are being conducted on the topic—see website for documentation</a:t>
            </a:r>
            <a:endParaRPr lang="en-US" dirty="0"/>
          </a:p>
          <a:p>
            <a:endParaRPr lang="en-US" dirty="0"/>
          </a:p>
        </p:txBody>
      </p:sp>
      <p:sp>
        <p:nvSpPr>
          <p:cNvPr id="3" name="Title 2"/>
          <p:cNvSpPr>
            <a:spLocks noGrp="1"/>
          </p:cNvSpPr>
          <p:nvPr>
            <p:ph type="title"/>
          </p:nvPr>
        </p:nvSpPr>
        <p:spPr/>
        <p:txBody>
          <a:bodyPr/>
          <a:lstStyle/>
          <a:p>
            <a:r>
              <a:rPr lang="en-US" dirty="0" smtClean="0"/>
              <a:t>Blood Sugar Levels &amp; POTS?</a:t>
            </a:r>
            <a:endParaRPr lang="en-US" dirty="0"/>
          </a:p>
        </p:txBody>
      </p:sp>
      <p:pic>
        <p:nvPicPr>
          <p:cNvPr id="19458" name="Picture 2" descr="http://ultimategymnt.com.au/wp-content/uploads/2013/02/Blood-Sug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10000"/>
            <a:ext cx="2952750" cy="23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215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38400"/>
            <a:ext cx="7408333" cy="4267200"/>
          </a:xfrm>
        </p:spPr>
        <p:txBody>
          <a:bodyPr>
            <a:normAutofit fontScale="70000" lnSpcReduction="20000"/>
          </a:bodyPr>
          <a:lstStyle/>
          <a:p>
            <a:r>
              <a:rPr lang="en-US" dirty="0"/>
              <a:t>Can you explain shortness of breath in POTS patients?</a:t>
            </a:r>
          </a:p>
          <a:p>
            <a:r>
              <a:rPr lang="en-US" dirty="0" smtClean="0"/>
              <a:t>Answered here: </a:t>
            </a:r>
            <a:r>
              <a:rPr lang="en-US" dirty="0">
                <a:hlinkClick r:id="rId2"/>
              </a:rPr>
              <a:t>http://santamariamedicine.com/2013/03/ask-dr-santa-maria-pots-patient-with-shortness-of-breath</a:t>
            </a:r>
            <a:r>
              <a:rPr lang="en-US" dirty="0" smtClean="0">
                <a:hlinkClick r:id="rId2"/>
              </a:rPr>
              <a:t>/</a:t>
            </a:r>
            <a:endParaRPr lang="en-US" dirty="0" smtClean="0"/>
          </a:p>
          <a:p>
            <a:r>
              <a:rPr lang="en-US" dirty="0"/>
              <a:t>A P.O.T.S patient who is short of breath should have a doctor who is familiar with the patient’s body and past symptoms to see if there is a possible correlation.</a:t>
            </a:r>
          </a:p>
          <a:p>
            <a:r>
              <a:rPr lang="en-US" dirty="0"/>
              <a:t>It is critical to know the patient’s breathing history, whether or not they have asthma or a pet-related lung disease, what medications they are on, what their blood count and symptoms are that might have led to this this complaint.</a:t>
            </a:r>
          </a:p>
          <a:p>
            <a:r>
              <a:rPr lang="en-US" dirty="0"/>
              <a:t>They also should look to see whether the patient is cyanotic (fingertips turning blue, lips getting dusky.) If this is the case, they should immediately be forwarded to the emergency room. If they look at their palms or bend back their fingers and look at the creases and the color is red—they are probably getting enough oxygen into their system and the danger is probably not so immediate. Still—they should alert someone to keep a close eye on them, at least until the feeling subsides.</a:t>
            </a:r>
          </a:p>
          <a:p>
            <a:endParaRPr lang="en-US" dirty="0"/>
          </a:p>
        </p:txBody>
      </p:sp>
      <p:sp>
        <p:nvSpPr>
          <p:cNvPr id="2" name="Title 1"/>
          <p:cNvSpPr>
            <a:spLocks noGrp="1"/>
          </p:cNvSpPr>
          <p:nvPr>
            <p:ph type="title"/>
          </p:nvPr>
        </p:nvSpPr>
        <p:spPr>
          <a:xfrm>
            <a:off x="152400" y="440436"/>
            <a:ext cx="5791200" cy="1252728"/>
          </a:xfrm>
        </p:spPr>
        <p:txBody>
          <a:bodyPr/>
          <a:lstStyle/>
          <a:p>
            <a:r>
              <a:rPr lang="en-US" dirty="0" smtClean="0"/>
              <a:t>Shortness of Breath</a:t>
            </a:r>
            <a:endParaRPr lang="en-US" dirty="0"/>
          </a:p>
        </p:txBody>
      </p:sp>
      <p:pic>
        <p:nvPicPr>
          <p:cNvPr id="1026" name="Picture 2" descr="https://encrypted-tbn2.gstatic.com/images?q=tbn:ANd9GcTmEXBYveSNuIYAl3wao5Wsl2iC2_Bg0Z8drvGsPxi2LofaszF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33400"/>
            <a:ext cx="254317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103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516452"/>
            <a:ext cx="7408333" cy="3450696"/>
          </a:xfrm>
        </p:spPr>
        <p:txBody>
          <a:bodyPr/>
          <a:lstStyle/>
          <a:p>
            <a:pPr marL="0" indent="0">
              <a:buNone/>
            </a:pPr>
            <a:r>
              <a:rPr lang="en-US" dirty="0"/>
              <a:t>Can you explain burning sensations accompanied by adrenaline rushes</a:t>
            </a:r>
            <a:r>
              <a:rPr lang="en-US" dirty="0" smtClean="0"/>
              <a:t>? Or burning in hands and feet?</a:t>
            </a:r>
          </a:p>
          <a:p>
            <a:r>
              <a:rPr lang="en-US" dirty="0" smtClean="0"/>
              <a:t>Small Fiber Neuropathy</a:t>
            </a:r>
          </a:p>
          <a:p>
            <a:r>
              <a:rPr lang="en-US" dirty="0" smtClean="0"/>
              <a:t>Associated with: </a:t>
            </a:r>
            <a:r>
              <a:rPr lang="en-US" dirty="0" err="1" smtClean="0"/>
              <a:t>Dysautonomia</a:t>
            </a:r>
            <a:r>
              <a:rPr lang="en-US" dirty="0" smtClean="0"/>
              <a:t>-Diabetes- </a:t>
            </a:r>
            <a:r>
              <a:rPr lang="en-US" dirty="0" err="1" smtClean="0"/>
              <a:t>Sjorgens</a:t>
            </a:r>
            <a:r>
              <a:rPr lang="en-US" dirty="0" smtClean="0"/>
              <a:t>-Lyme-Alcohol-</a:t>
            </a:r>
            <a:r>
              <a:rPr lang="en-US" dirty="0" err="1" smtClean="0"/>
              <a:t>Amyloidous</a:t>
            </a:r>
            <a:r>
              <a:rPr lang="en-US" dirty="0" smtClean="0"/>
              <a:t>  (Dangerous Ducks Saluted Limited Anglophiles Awkwardly)</a:t>
            </a:r>
          </a:p>
          <a:p>
            <a:r>
              <a:rPr lang="en-US" dirty="0" smtClean="0"/>
              <a:t>Treatment: IVIG/</a:t>
            </a:r>
            <a:r>
              <a:rPr lang="en-US" dirty="0" err="1" smtClean="0"/>
              <a:t>Plasmapheresis</a:t>
            </a:r>
            <a:r>
              <a:rPr lang="en-US" dirty="0" smtClean="0"/>
              <a:t> </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Burning Sensations/Adrenaline</a:t>
            </a:r>
            <a:endParaRPr lang="en-US" dirty="0"/>
          </a:p>
        </p:txBody>
      </p:sp>
      <p:pic>
        <p:nvPicPr>
          <p:cNvPr id="2050" name="Picture 2" descr="http://www.mobiletoones.com/downloads/wallpapers/animation_wallpapers/preview/18/57985-burning-hand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53745" y="4648199"/>
            <a:ext cx="1333500" cy="177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848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Burning Sensations/Adrenaline</a:t>
            </a:r>
            <a:endParaRPr lang="en-US" dirty="0"/>
          </a:p>
        </p:txBody>
      </p:sp>
      <p:pic>
        <p:nvPicPr>
          <p:cNvPr id="2050" name="Picture 2" descr="http://www.mobiletoones.com/downloads/wallpapers/animation_wallpapers/preview/18/57985-burning-hand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81400"/>
            <a:ext cx="1333500" cy="177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655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975" y="1981200"/>
            <a:ext cx="5026025" cy="4513118"/>
          </a:xfrm>
        </p:spPr>
        <p:txBody>
          <a:bodyPr>
            <a:normAutofit fontScale="92500" lnSpcReduction="10000"/>
          </a:bodyPr>
          <a:lstStyle/>
          <a:p>
            <a:pPr marL="0" indent="0">
              <a:buNone/>
            </a:pPr>
            <a:r>
              <a:rPr lang="en-US" dirty="0"/>
              <a:t>Can you explain blood pooling and what is/isn’t dangerous/normal</a:t>
            </a:r>
            <a:r>
              <a:rPr lang="en-US" dirty="0" smtClean="0"/>
              <a:t>?</a:t>
            </a:r>
          </a:p>
          <a:p>
            <a:r>
              <a:rPr lang="en-US" dirty="0" smtClean="0"/>
              <a:t>NORMAL:  Standing up causes about 500CC’s of blood to pool in your legs or lower body. Normal Response: Central circulation made adjustment—heart went faster, signal went out to lower vessels to tighten up. BP/Heart rate remains about the same</a:t>
            </a:r>
          </a:p>
          <a:p>
            <a:r>
              <a:rPr lang="en-US" dirty="0" smtClean="0"/>
              <a:t>POTS: Central Circulation does not quickly respond to standing—The heart has to go faster to maintain the blood pressure. BP stays the same, but heart goes faster.</a:t>
            </a:r>
            <a:endParaRPr lang="en-US" dirty="0"/>
          </a:p>
          <a:p>
            <a:endParaRPr lang="en-US" dirty="0"/>
          </a:p>
        </p:txBody>
      </p:sp>
      <p:sp>
        <p:nvSpPr>
          <p:cNvPr id="3" name="Title 2"/>
          <p:cNvSpPr>
            <a:spLocks noGrp="1"/>
          </p:cNvSpPr>
          <p:nvPr>
            <p:ph type="title"/>
          </p:nvPr>
        </p:nvSpPr>
        <p:spPr/>
        <p:txBody>
          <a:bodyPr/>
          <a:lstStyle/>
          <a:p>
            <a:r>
              <a:rPr lang="en-US" dirty="0" smtClean="0"/>
              <a:t>Blood Pooling</a:t>
            </a:r>
            <a:endParaRPr lang="en-US" dirty="0"/>
          </a:p>
        </p:txBody>
      </p:sp>
      <p:sp>
        <p:nvSpPr>
          <p:cNvPr id="4" name="AutoShape 2" descr="data:image/jpeg;base64,/9j/4AAQSkZJRgABAQAAAQABAAD/2wCEAAkGBhQSEBUUEhQUFBQVFBQUFBQUFBQUFBQUFBUVFRQUFBQXHCYeFxkkGRQUHy8gIycpLCwsFR4xNTAqNSYrLCkBCQoKDgwOGg8PGikcHCQsKSwpLCwpKSkpLC8sKSksLCkpLCwsKSksKSwsKSwsKSwsKSwsLCksKSksKSksLCksLP/AABEIAMIBAwMBIgACEQEDEQH/xAAbAAABBQEBAAAAAAAAAAAAAAAGAAEDBAUCB//EAEEQAAIBAgMEBwMKBQMFAQAAAAABAgMRBAUhBhIxQSJRYXGBkbGhwdETIzJScnOSsuHwJEJigsJT0vEzNENjohb/xAAaAQACAwEBAAAAAAAAAAAAAAAEBQECAwAG/8QAKxEAAgEDAwIFBAMBAAAAAAAAAAECAwQREiExMlEiM0FhcQUTgbEjofAU/9oADAMBAAIRAxEAPwDz6VO0i7g61iFRvJGkqSumAM9FSXqiWFe53h1079gqUOzQloxvJvkihu3hA1tlirzhDqTk+96L0fmDyLed197EVH/U4rujp7iohxRjpikeYuJ66jZ0uBq4SrvQa6jJuWMBVtPvIrx1Q+C9rPTPHc0MFRu2lxN3Cby5mPSvCSlyCTC1FJX0Fch/SwXsLh76vUkWkX3s5hibLgdUryTZmXkzzXN42xFVf+yfqymzRz+NsVV+235pMzmO49KPL1Npv5ORDjElBx0MjpEo4cQh0ixBoYLhE1oQ3aq6mk0Z2Xw1QSVMLvU49cWrPsvZoWye4+ox8Ju4Oqt3Uhq1VvWjq3y/fIkpYB7q1tp4k1GnGC0482+ZmwpMH9scT8nhdy/SqNJ9q+lL0S8QBNzbLH/KYjdXCmreL1fuXgYQdRjiIju566j9tixTZNEr0mWIsMiAslpytJPtNl4BVFfg+TMGpLh5hDlNW6ALrryhzYbw0stZdiKlN7s1dcmgloYi8TPp07o16S6KQJnIxaxsRKhfURMIjJXICzTVpeZp4SomiGhTuiTC0N12MWy1NY3Rclroi5TpbsbEeGhqW5w0Kl5M8tzJWr1PvJ/mZBcvbQ093FVF/VfzSfvM646g/CjzFRYk17nd9CXDfSRAuRaw8dUTPpZ1LrXyE2XwUlZl6lhXB6cCnlsOBuxpXiJpPB6aHBPh6G9HXrNJUEloZuEptWNnkVW5Wo8HlG1VO2Lqdu6/YvgZLCHbanbFd8F7HJA+xzS3gjztdYqS+TgYdjFzIR0jlM6RKOO+Q6G5HUCxC5NrK49JBXRp6AvlXELsKroUz5PSUekvUp9GxHX0T7eZ1TRHiXdFDVHmGcf9xV+3L1KZo7Qxtiqv2/VJmcM4vZHnKnW/lk1FliJVolmARDgwZ3GN2+w3cmjoZODhdNm5lMbCytLMmPrWGlIIMLw1NGgvIz8OzSp8AZBsx5VBFadXUYkz0mBhEXvkeZRwZrUloZSLQexJhoFndIKTJoyIRMjz3bShu4je+tFeadvgYIX7eUOjCXVJx81f/EDxpReYIQ3UdNVksEXMIukU4l3Ll0jar5bM7dZqoKsuWiNilIzMFDQvQkJ5HokaeGjqaDlZGZl8rl6VTT3/AL5ERM57sDNpsknXxC3HG8YK+82lrKVuCd+DMz/8NXfOl+KX+0KIVL4mp2U6ftlUNWAT9+cPCgV21ObcmAb2AxH1qX4pf7SKvsLiIxcm6Voxcn0pcIpt/wAvYejFfMn8zU+6qfkZKuJszdpTweZ0shcv51+F/EtU9lm//Ivwv4l7C8DSoM0dWa9TSFrSfK/tmPDZGT/8i/C/iSw2Ml/qr8D+IQUpcyaMviVdxPuaqyo9v7YNYXC7k5RvfdbTfDhpe3UE2CegNfKWxFR/1y9QjwUrr3cn8DOZrS4waKRFWQ/yn79SO93czNUjznab/u6v2l+WJlmptK/4ur9pfliZTYzj0o85V65fLJaLLUSnSLUeBvF7GONzXy6l0TYwELGdlkdDYw8NRRLk9LSWyNPDouOehRoyaJqtTQoayRVq4lXevtEDGZYpurKz528lb3CGMbLKTyKJ/UMSawamGlqa1BmDltfehGXWlfv5+02cPMWTWGH0pZRcRLBkUZHSZQ2MHbeF8O31Si/bb3gEj0HbFfwsu+P5kefIY23QJb7zPwTRRdy/6aKUS1g5dJBVRZgwag8VEG+EXRO76M4wErx8B6r0YmZ6JcGplz0LdV6FPBPReBPi6los6KKS5MDLK+9isR2fJx8lL9QhpPQEdkqjlVry63F+bmwsg9DSstM8fH6MaEtVPPz+yxFd5WzR/M1Puqn5GT3K+ZP5ir93U/Iyq5LS4AzDcEaFFmdhXoaVDtNmXplynwLEeH7ZWpr98ieKM2EIGJv5+p9uXqb+CloD0pfxFT7yXqb+D4Gswai+TTVTT2D0yOHA7UrIyCXwea57Uviar/rkvLT3GeybFVN6cpdcpPzbZAxmlhHmJPMmzuky3Ep0uJbiaR6WUXUgjylaGtS4mXlHA1KP0hVLk9NS6UX6ZHiq1otvkr+R1EoZ5XtSdv5rR8+PozqcdUkjq09EHIGJyu2+t38xDDno8HkSfZ2veDj9V+x6+twhw1QDsir7tW31lbxWq94VUJnn68cSH9nPMcGxTZLDiVKMy1CWoIMUY+2b/hZfah6o8/Qebay/hv74gEmMrfoEl75hMiahK0l3kCZ3FhmMrAEnhph3lM7x8CatHRmfklXoo1GriWWzPSw3RdwT6KK2fYndozf9LS73ovUs4WFkY+1ta1JR+tJeS19yNKMdU0jG4lpg37FHYv6VX+z/ACC2Mr/tAnsZ9Kr/AGf5BZGJa681mdp5Mf8AepNBEGaS+Zqfd1Pysm3inmkvman3c/ysyjyayWwI4LkalLxMjAz4GrSl1G8iKbL0GixEq07J99izHgZMKQIVZfxVX7yXqEmCkCuJn/FVPvJeoTZfLReBvVQFbSzn5Zp30K+Z1tyjOXVGT9mhOzI2or2oSX1mo+34JmUI5kkE1ZaabfsAckRsnqIhYykeaQ9N6luBTjxLdP4ErpZK6kE2VcDVo8TMy3gaeGiK5HpqfCLkWYG0Ne8lHq18+Hobz0QIYytv1JS63p3cEGWUMz1dhf8AUqmmnp7kA41hxwIDGpVd2Sa5NPyDLCVU7Pk9fMC0EGRYm8bPk7eHL3iavHMcjSznieAqoIvRRn4R6GjTloLWPEDe3E/mIrrmvYpASgz26XzcPt/4yAu4xodAjvPNZKiWBXTJFMMiwJhXkc+ib1J6gzs9PQJ6EBRUWJM9HQeYJmjQVkCW19b5yMepOXm7L0C6T08ADzivv159j3Y+HFedwmzjmeewHfzxTx3L+x3Gr/b/AJBZHhqCex/Gr2bv+QUxiZXXms1tPJj+f2SspZk/mqn2J/lZbKmZy+aqfYn+VmMeTeXDA7BT0RsUHojBwctDbwr0QRJGNJ7GlTXAsRWnYVKMtLFymZNBiATMJWxNT7yXqE+USukC2a3eJq2/1JeoR5JVvFJcPV9YZWWyfsK7WXjkvdm+0mgY2sq6Qj2t+St7wna6IIbS61UuqPq2Z28c1Eb3s8UWDtVFdlqtEryQbNCNHCLdF8CqkWcP7yq4ZePUgry76Jr0YaGVk0bpG7CmLZcnpafSUs2r7tKT7LLx0BS5tbRV7uMerV+i95i7qHFpDTTz3PP39TXVx2G3hD7ogsAMRF7Kq27UXbp8P32mepEkJ2YsxlYCovS0z0DL56cTYoQBjJMZvRTCjCz0FUlh4PRQlqimgd26p/Mp9U4+jQCnpG2FDew8+xJ+TuecSQdb9AovF/Jn2GTJYPsIbncZBMWBMIdnqmtu0NsNC9gAyCfT8Ueh4F6eAurrxseWss0kdY+qoQbfJNvwPNKmKu2+bbfnqGG12O3aMkuMmo/H2JgPDmw2zWIti+/l4lHsbmzebQpb7qXvK3BXva+vfqEENq6HNz/A/iAlNaHbZrK2hN6nkxhd1KcdKxgOHtZQ65/g/Uq43aajKEopy1jJfR5tNLmCNxEf8lNdyzvqr22JqGIUeJo0c8px4uX4bmPYr1kdKhErC6nHjAVU9qaK5z/AWae2WH65/g/UCFHQjkYOjFBCvqnsaeOxanVnKPCUnK7VnZu6Vje2andWBCnMJdma1ppMtU6Uitq39xvuHEaegE7Qv5+XcvQ9ChTvHwAPaihu1m/rK/lp8CLXr/ATfZdL8g9VRXki3NFaogyaE6ISzhVr4lWTL+VU96YO3hM3prM0GeQUOijarQsiDJaFoIkzetu05S6ovz5AKWp4PQOWlfAGZjW36sn22XctEVTpnI/SwsHlZScm2xDnNxyxUwLDqR24HDiK8YCTXyPHbsrcuPxDrL690ea4Gdpq/PTzDLI8VpZsDuFvkb2M8x0sIsxpqdNp8GtfeeX4zDOE5Qf8ra+DPVb3gec51TvXm+33IvaZbaM/qCSimY00NGRNOkQSQVJYFiN3Z2neV+23jY9Byt3i+4872er2TXamvCx6BkE7wkL63UO7XH21gHtsl0I/b9zBX+VhZtnB7sfta+TBaouHeMbXyxXe+cxkNcdoYKAhxCQiThyGqiY4qLQhrY5HFOPRIKsS3hV0X3kVeJnKPhLJ7lWnxXegkyyyd+aaBpoKsrw7au1pZr4AM9kMbVZkH2Cq3p9tv+QW2xt0Ou8vLS/tsE+XK1FdwF7VVL1kuqPq38CbZZqIKvGlSZhyiVaqLrK9WIymhGmUKht7NxV+25i1kaWQ1LTXf6i+ouQ22eJo9Py2PQM7aeqlQkuuy83+hq5c+ijK2sw7dJtcmm+7h7zKj1xz3Gdw39uWOwGNnI8mcXHZ5se45wI44z2QzRORTQFJGyI48V3r1DLKE15gjg43qx77+Qb4CHAXXD9BrYrlhBQqdG1zz7PItYmon13Xc0rBxTxF+C0XEFNqYL5aL64+j/U6zeJ4N/qEf48+5gzKtVFuZBUgMZrIkiW8peq7X7z0HIatoW62ea4CtuySfXp3h5l1e8YW58feK66Y7smnHBrZrgVUi1JJpr9tdp51i4blRxfGLa9p6fJdGy4AbtJl1purFXT+l2W0v6GtnUxLS3yZ39HVHWuV+gcch0iTf7Bbw2wJDgdI6uK5JxyKUdDods7BBHhHxXbcixJJhnqzjFIzfQWXJXw0LzS7Q9yqhdIDMnw+9O/b/wAnoOWQskLao5so7ZNmHRgkAOfS/iJ+Hon7w6mrRuefZw/n6n2je06n8FfqD8C+So2RVESnLGL3Exn14k+Vy6Ue9D16ehWwbtUS62A1Y4YVRlho9Xyqv0V4FvH0rxaeqaafijC2fxN0kEs3dAPA9e55biKbjKUXybXk7EbZr7SYRwrt8p9Jd/B/vtMkdwlqimeaqR0TcRhh7iLmZQH3NDts5rS6IMzUtZRhLpz63urw5hTho6Lx9hn5TQ+bh2R/+nqzZo0LJCWrLLPQW1PTFFrBR0t1g1tZRcXBvrkvR+4KcG7MyttMLejvWacZJvuej9SbeWKiLXcdVJoC2jiaO4DziOsZPOlKqrahpkVa+74PzX6AjVh0Qs2Kp70b9SS9rF1zHCGVjLx4DSEbop4nB3vfVcP+VzRqqjZIjm1quIv4GmrJ5rnWW/JVHZNResezrVzPDnaTA79Co467m7Lutq35bwDDy2qa4b8iK7o/bqbcPcVhxCCQMQmITRJxHS+n4HGJV5JLmdxXSRfyLAfK13pdR/ephVlpgbUoa5pGpk2WbsU7W0CKEbbqHhh7RJo0+DFj3PQQioItzd4WPOcynetUf9cvWx6TGV4nmmOXzs/ty/Mwy0W7F1+/CvkgEx0hWGAqOJRM+S3Zp9qNIo46BhWjmOS8Hhhts9LXTmFilogP2Pe8k+4NlS0FbW56GLzFGPm2XfL02mrSV93sa4PxAOpTabTVmtGeoTikwU2tyq3zsVx0l7mF2tTD0MAvKOpa1ygX3RDiGIoM8at9ElSFu3BsZRqGGU2dKMuTaSXem16GwqXBPi1cH9m8XGVOFPnBve071F+TZqRxV5VZJ8KiprujJR9zElSOJNHpaTUoJo0KfRevXYj2kmnhal/qMpYitetGN9Iw3n3ybt7EVtrcVbDxilbfkk+5a+qRNGOZpEV2lTbYFwWpJV4CR1N6DxLY80yP5K8Dd2Nxe5eN+/zMaPA6y+o4VoyXXuvx/UwuKeqGwTa1NFRHqscwj8m3f6Mb+RDCte3JuL19nvM2WGnWoVIwf8trrk+K05jZBWnVoJtPeg2p25OLcZCdp8j9ac4O8yzRLCSnCO9vQ3ZW/lclbefdc8+cQqzjO40VVoUd2cZprfvdR3neSS6/HmC1xvaQcYbiW+qRnNaXnAkhWFcTDBeKwmJD3OOI3B3CjZCKhQry4S3nFPneVkreYMTqMvZXV3a0G30W7tdckuj8PIHrxzHb0CrWajUWfUOd20Yx/nm790esnpU96+ukeLKqxKlKdRcYxSim1fo3iu9b7l5kGNqyhShTg7yqSjG/VGOs5enmLR56ZNjDVVZ24foecZl/1qlvry9WegRtGlKSaajFvR9S/Q85k78eL1fiHWm+WLfqDxhHKHEhw4VnKRDiqV0+4sWGktfAhrKwcmb+w2IUYW53Qcuoty55lsrNxxLhyaug6zWtKOHvDVxlBtLjuqS3mvDXwE9RaZYPQUGp0ky9v348Gn4FPNYxlhqu87r5NtX52u00SU6d7Pjdar2r3mNtbiVHDxpp9Jvx3U5Jr2LzRNNNySRNbEYNsEVEQ6HHeDzhmtnUTkkggZGhfyfOJYacpRipbys0/G2vib2V5hSrKEL7tRyc6ja53vp16tvTqBBM6sD1LeM9/ULoXc6W3KDOGZ0aWMnGc4u270n9F9Fc+sydqc5hWko03eMZOW8uF3okuwwd0dI6nbRg8lqt5KpFxxyJoewx0goCFA5tqdHMjmcjYwe09ajTcUov+p37tVzI8Fn1ajGapztvtuTaTd3xa6mZ030V3o6uUVGC9DZ3FR43ObCHsI1MBCEOSQJHSRyOccQ1yy0t1FesWIfRXccuWcy7gM2dPdi1eCfJLfWjStLsvezLmJzqFSsk3NUvk9xSlpJNyvK7XZZXMWw6RhO2hJ54C6d5UgscoKcZiqdGjNU5qSqQ3YxVtG0027dgLWEo9QpxL0aKpRwilxcOtLL2HEhHKNgYewpPgJoVZaLvOOO8NXdOrGolfd49zCjLlF71adaKTe8rvl1cerSwMRQzggaraqo9WQy3vJUU44yEz2riqa3buSW6oOPQevGUuegO4irKpNylxfJcNFZLySOYsTmaU6EafBlWuZ1eoVhDXEbgxnLiSrgIQMjVnNE6YhErghjMcQjjhCEIk4TGkIRxx3V4LvQ4hFvUgYcQjjhxIQiThxCEScRVSzS+iu4QiI8nPg5ExCLEHVM6kIRKIOTlCEQSdMVf6PihCJOO4cBSEI4gYcQjjhmIQji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UUEhQUFBQVFBQUFBQUFBQUFBQUFBUVFRQUFBQXHCYeFxkkGRQUHy8gIycpLCwsFR4xNTAqNSYrLCkBCQoKDgwOGg8PGikcHCQsKSwpLCwpKSkpLC8sKSksLCkpLCwsKSksKSwsKSwsKSwsKSwsLCksKSksKSksLCksLP/AABEIAMIBAwMBIgACEQEDEQH/xAAbAAABBQEBAAAAAAAAAAAAAAAGAAEDBAUCB//EAEEQAAIBAgMEBwMKBQMFAQAAAAABAgMRBAUhBhIxQSJRYXGBkbGhwdETIzJScnOSsuHwJEJigsJT0vEzNENjohb/xAAaAQACAwEBAAAAAAAAAAAAAAAEBQECAwAG/8QAKxEAAgEDAwIFBAMBAAAAAAAAAAECAwQREiExMlEiM0FhcQUTgbEjofAU/9oADAMBAAIRAxEAPwDz6VO0i7g61iFRvJGkqSumAM9FSXqiWFe53h1079gqUOzQloxvJvkihu3hA1tlirzhDqTk+96L0fmDyLed197EVH/U4rujp7iohxRjpikeYuJ66jZ0uBq4SrvQa6jJuWMBVtPvIrx1Q+C9rPTPHc0MFRu2lxN3Cby5mPSvCSlyCTC1FJX0Fch/SwXsLh76vUkWkX3s5hibLgdUryTZmXkzzXN42xFVf+yfqymzRz+NsVV+235pMzmO49KPL1Npv5ORDjElBx0MjpEo4cQh0ixBoYLhE1oQ3aq6mk0Z2Xw1QSVMLvU49cWrPsvZoWye4+ox8Ju4Oqt3Uhq1VvWjq3y/fIkpYB7q1tp4k1GnGC0482+ZmwpMH9scT8nhdy/SqNJ9q+lL0S8QBNzbLH/KYjdXCmreL1fuXgYQdRjiIju566j9tixTZNEr0mWIsMiAslpytJPtNl4BVFfg+TMGpLh5hDlNW6ALrryhzYbw0stZdiKlN7s1dcmgloYi8TPp07o16S6KQJnIxaxsRKhfURMIjJXICzTVpeZp4SomiGhTuiTC0N12MWy1NY3Rclroi5TpbsbEeGhqW5w0Kl5M8tzJWr1PvJ/mZBcvbQ093FVF/VfzSfvM646g/CjzFRYk17nd9CXDfSRAuRaw8dUTPpZ1LrXyE2XwUlZl6lhXB6cCnlsOBuxpXiJpPB6aHBPh6G9HXrNJUEloZuEptWNnkVW5Wo8HlG1VO2Lqdu6/YvgZLCHbanbFd8F7HJA+xzS3gjztdYqS+TgYdjFzIR0jlM6RKOO+Q6G5HUCxC5NrK49JBXRp6AvlXELsKroUz5PSUekvUp9GxHX0T7eZ1TRHiXdFDVHmGcf9xV+3L1KZo7Qxtiqv2/VJmcM4vZHnKnW/lk1FliJVolmARDgwZ3GN2+w3cmjoZODhdNm5lMbCytLMmPrWGlIIMLw1NGgvIz8OzSp8AZBsx5VBFadXUYkz0mBhEXvkeZRwZrUloZSLQexJhoFndIKTJoyIRMjz3bShu4je+tFeadvgYIX7eUOjCXVJx81f/EDxpReYIQ3UdNVksEXMIukU4l3Ll0jar5bM7dZqoKsuWiNilIzMFDQvQkJ5HokaeGjqaDlZGZl8rl6VTT3/AL5ERM57sDNpsknXxC3HG8YK+82lrKVuCd+DMz/8NXfOl+KX+0KIVL4mp2U6ftlUNWAT9+cPCgV21ObcmAb2AxH1qX4pf7SKvsLiIxcm6Voxcn0pcIpt/wAvYejFfMn8zU+6qfkZKuJszdpTweZ0shcv51+F/EtU9lm//Ivwv4l7C8DSoM0dWa9TSFrSfK/tmPDZGT/8i/C/iSw2Ml/qr8D+IQUpcyaMviVdxPuaqyo9v7YNYXC7k5RvfdbTfDhpe3UE2CegNfKWxFR/1y9QjwUrr3cn8DOZrS4waKRFWQ/yn79SO93czNUjznab/u6v2l+WJlmptK/4ur9pfliZTYzj0o85V65fLJaLLUSnSLUeBvF7GONzXy6l0TYwELGdlkdDYw8NRRLk9LSWyNPDouOehRoyaJqtTQoayRVq4lXevtEDGZYpurKz528lb3CGMbLKTyKJ/UMSawamGlqa1BmDltfehGXWlfv5+02cPMWTWGH0pZRcRLBkUZHSZQ2MHbeF8O31Si/bb3gEj0HbFfwsu+P5kefIY23QJb7zPwTRRdy/6aKUS1g5dJBVRZgwag8VEG+EXRO76M4wErx8B6r0YmZ6JcGplz0LdV6FPBPReBPi6los6KKS5MDLK+9isR2fJx8lL9QhpPQEdkqjlVry63F+bmwsg9DSstM8fH6MaEtVPPz+yxFd5WzR/M1Puqn5GT3K+ZP5ir93U/Iyq5LS4AzDcEaFFmdhXoaVDtNmXplynwLEeH7ZWpr98ieKM2EIGJv5+p9uXqb+CloD0pfxFT7yXqb+D4Gswai+TTVTT2D0yOHA7UrIyCXwea57Uviar/rkvLT3GeybFVN6cpdcpPzbZAxmlhHmJPMmzuky3Ep0uJbiaR6WUXUgjylaGtS4mXlHA1KP0hVLk9NS6UX6ZHiq1otvkr+R1EoZ5XtSdv5rR8+PozqcdUkjq09EHIGJyu2+t38xDDno8HkSfZ2veDj9V+x6+twhw1QDsir7tW31lbxWq94VUJnn68cSH9nPMcGxTZLDiVKMy1CWoIMUY+2b/hZfah6o8/Qebay/hv74gEmMrfoEl75hMiahK0l3kCZ3FhmMrAEnhph3lM7x8CatHRmfklXoo1GriWWzPSw3RdwT6KK2fYndozf9LS73ovUs4WFkY+1ta1JR+tJeS19yNKMdU0jG4lpg37FHYv6VX+z/ACC2Mr/tAnsZ9Kr/AGf5BZGJa681mdp5Mf8AepNBEGaS+Zqfd1Pysm3inmkvman3c/ysyjyayWwI4LkalLxMjAz4GrSl1G8iKbL0GixEq07J99izHgZMKQIVZfxVX7yXqEmCkCuJn/FVPvJeoTZfLReBvVQFbSzn5Zp30K+Z1tyjOXVGT9mhOzI2or2oSX1mo+34JmUI5kkE1ZaabfsAckRsnqIhYykeaQ9N6luBTjxLdP4ErpZK6kE2VcDVo8TMy3gaeGiK5HpqfCLkWYG0Ne8lHq18+Hobz0QIYytv1JS63p3cEGWUMz1dhf8AUqmmnp7kA41hxwIDGpVd2Sa5NPyDLCVU7Pk9fMC0EGRYm8bPk7eHL3iavHMcjSznieAqoIvRRn4R6GjTloLWPEDe3E/mIrrmvYpASgz26XzcPt/4yAu4xodAjvPNZKiWBXTJFMMiwJhXkc+ib1J6gzs9PQJ6EBRUWJM9HQeYJmjQVkCW19b5yMepOXm7L0C6T08ADzivv159j3Y+HFedwmzjmeewHfzxTx3L+x3Gr/b/AJBZHhqCex/Gr2bv+QUxiZXXms1tPJj+f2SspZk/mqn2J/lZbKmZy+aqfYn+VmMeTeXDA7BT0RsUHojBwctDbwr0QRJGNJ7GlTXAsRWnYVKMtLFymZNBiATMJWxNT7yXqE+USukC2a3eJq2/1JeoR5JVvFJcPV9YZWWyfsK7WXjkvdm+0mgY2sq6Qj2t+St7wna6IIbS61UuqPq2Z28c1Eb3s8UWDtVFdlqtEryQbNCNHCLdF8CqkWcP7yq4ZePUgry76Jr0YaGVk0bpG7CmLZcnpafSUs2r7tKT7LLx0BS5tbRV7uMerV+i95i7qHFpDTTz3PP39TXVx2G3hD7ogsAMRF7Kq27UXbp8P32mepEkJ2YsxlYCovS0z0DL56cTYoQBjJMZvRTCjCz0FUlh4PRQlqimgd26p/Mp9U4+jQCnpG2FDew8+xJ+TuecSQdb9AovF/Jn2GTJYPsIbncZBMWBMIdnqmtu0NsNC9gAyCfT8Ueh4F6eAurrxseWss0kdY+qoQbfJNvwPNKmKu2+bbfnqGG12O3aMkuMmo/H2JgPDmw2zWIti+/l4lHsbmzebQpb7qXvK3BXva+vfqEENq6HNz/A/iAlNaHbZrK2hN6nkxhd1KcdKxgOHtZQ65/g/Uq43aajKEopy1jJfR5tNLmCNxEf8lNdyzvqr22JqGIUeJo0c8px4uX4bmPYr1kdKhErC6nHjAVU9qaK5z/AWae2WH65/g/UCFHQjkYOjFBCvqnsaeOxanVnKPCUnK7VnZu6Vje2andWBCnMJdma1ppMtU6Uitq39xvuHEaegE7Qv5+XcvQ9ChTvHwAPaihu1m/rK/lp8CLXr/ATfZdL8g9VRXki3NFaogyaE6ISzhVr4lWTL+VU96YO3hM3prM0GeQUOijarQsiDJaFoIkzetu05S6ovz5AKWp4PQOWlfAGZjW36sn22XctEVTpnI/SwsHlZScm2xDnNxyxUwLDqR24HDiK8YCTXyPHbsrcuPxDrL690ea4Gdpq/PTzDLI8VpZsDuFvkb2M8x0sIsxpqdNp8GtfeeX4zDOE5Qf8ra+DPVb3gec51TvXm+33IvaZbaM/qCSimY00NGRNOkQSQVJYFiN3Z2neV+23jY9Byt3i+4872er2TXamvCx6BkE7wkL63UO7XH21gHtsl0I/b9zBX+VhZtnB7sfta+TBaouHeMbXyxXe+cxkNcdoYKAhxCQiThyGqiY4qLQhrY5HFOPRIKsS3hV0X3kVeJnKPhLJ7lWnxXegkyyyd+aaBpoKsrw7au1pZr4AM9kMbVZkH2Cq3p9tv+QW2xt0Ou8vLS/tsE+XK1FdwF7VVL1kuqPq38CbZZqIKvGlSZhyiVaqLrK9WIymhGmUKht7NxV+25i1kaWQ1LTXf6i+ouQ22eJo9Py2PQM7aeqlQkuuy83+hq5c+ijK2sw7dJtcmm+7h7zKj1xz3Gdw39uWOwGNnI8mcXHZ5se45wI44z2QzRORTQFJGyI48V3r1DLKE15gjg43qx77+Qb4CHAXXD9BrYrlhBQqdG1zz7PItYmon13Xc0rBxTxF+C0XEFNqYL5aL64+j/U6zeJ4N/qEf48+5gzKtVFuZBUgMZrIkiW8peq7X7z0HIatoW62ea4CtuySfXp3h5l1e8YW58feK66Y7smnHBrZrgVUi1JJpr9tdp51i4blRxfGLa9p6fJdGy4AbtJl1purFXT+l2W0v6GtnUxLS3yZ39HVHWuV+gcch0iTf7Bbw2wJDgdI6uK5JxyKUdDods7BBHhHxXbcixJJhnqzjFIzfQWXJXw0LzS7Q9yqhdIDMnw+9O/b/wAnoOWQskLao5so7ZNmHRgkAOfS/iJ+Hon7w6mrRuefZw/n6n2je06n8FfqD8C+So2RVESnLGL3Exn14k+Vy6Ue9D16ehWwbtUS62A1Y4YVRlho9Xyqv0V4FvH0rxaeqaafijC2fxN0kEs3dAPA9e55biKbjKUXybXk7EbZr7SYRwrt8p9Jd/B/vtMkdwlqimeaqR0TcRhh7iLmZQH3NDts5rS6IMzUtZRhLpz63urw5hTho6Lx9hn5TQ+bh2R/+nqzZo0LJCWrLLPQW1PTFFrBR0t1g1tZRcXBvrkvR+4KcG7MyttMLejvWacZJvuej9SbeWKiLXcdVJoC2jiaO4DziOsZPOlKqrahpkVa+74PzX6AjVh0Qs2Kp70b9SS9rF1zHCGVjLx4DSEbop4nB3vfVcP+VzRqqjZIjm1quIv4GmrJ5rnWW/JVHZNResezrVzPDnaTA79Co467m7Lutq35bwDDy2qa4b8iK7o/bqbcPcVhxCCQMQmITRJxHS+n4HGJV5JLmdxXSRfyLAfK13pdR/ephVlpgbUoa5pGpk2WbsU7W0CKEbbqHhh7RJo0+DFj3PQQioItzd4WPOcynetUf9cvWx6TGV4nmmOXzs/ty/Mwy0W7F1+/CvkgEx0hWGAqOJRM+S3Zp9qNIo46BhWjmOS8Hhhts9LXTmFilogP2Pe8k+4NlS0FbW56GLzFGPm2XfL02mrSV93sa4PxAOpTabTVmtGeoTikwU2tyq3zsVx0l7mF2tTD0MAvKOpa1ygX3RDiGIoM8at9ElSFu3BsZRqGGU2dKMuTaSXem16GwqXBPi1cH9m8XGVOFPnBve071F+TZqRxV5VZJ8KiprujJR9zElSOJNHpaTUoJo0KfRevXYj2kmnhal/qMpYitetGN9Iw3n3ybt7EVtrcVbDxilbfkk+5a+qRNGOZpEV2lTbYFwWpJV4CR1N6DxLY80yP5K8Dd2Nxe5eN+/zMaPA6y+o4VoyXXuvx/UwuKeqGwTa1NFRHqscwj8m3f6Mb+RDCte3JuL19nvM2WGnWoVIwf8trrk+K05jZBWnVoJtPeg2p25OLcZCdp8j9ac4O8yzRLCSnCO9vQ3ZW/lclbefdc8+cQqzjO40VVoUd2cZprfvdR3neSS6/HmC1xvaQcYbiW+qRnNaXnAkhWFcTDBeKwmJD3OOI3B3CjZCKhQry4S3nFPneVkreYMTqMvZXV3a0G30W7tdckuj8PIHrxzHb0CrWajUWfUOd20Yx/nm790esnpU96+ukeLKqxKlKdRcYxSim1fo3iu9b7l5kGNqyhShTg7yqSjG/VGOs5enmLR56ZNjDVVZ24foecZl/1qlvry9WegRtGlKSaajFvR9S/Q85k78eL1fiHWm+WLfqDxhHKHEhw4VnKRDiqV0+4sWGktfAhrKwcmb+w2IUYW53Qcuoty55lsrNxxLhyaug6zWtKOHvDVxlBtLjuqS3mvDXwE9RaZYPQUGp0ky9v348Gn4FPNYxlhqu87r5NtX52u00SU6d7Pjdar2r3mNtbiVHDxpp9Jvx3U5Jr2LzRNNNySRNbEYNsEVEQ6HHeDzhmtnUTkkggZGhfyfOJYacpRipbys0/G2vib2V5hSrKEL7tRyc6ja53vp16tvTqBBM6sD1LeM9/ULoXc6W3KDOGZ0aWMnGc4u270n9F9Fc+sydqc5hWko03eMZOW8uF3okuwwd0dI6nbRg8lqt5KpFxxyJoewx0goCFA5tqdHMjmcjYwe09ajTcUov+p37tVzI8Fn1ajGapztvtuTaTd3xa6mZ030V3o6uUVGC9DZ3FR43ObCHsI1MBCEOSQJHSRyOccQ1yy0t1FesWIfRXccuWcy7gM2dPdi1eCfJLfWjStLsvezLmJzqFSsk3NUvk9xSlpJNyvK7XZZXMWw6RhO2hJ54C6d5UgscoKcZiqdGjNU5qSqQ3YxVtG0027dgLWEo9QpxL0aKpRwilxcOtLL2HEhHKNgYewpPgJoVZaLvOOO8NXdOrGolfd49zCjLlF71adaKTe8rvl1cerSwMRQzggaraqo9WQy3vJUU44yEz2riqa3buSW6oOPQevGUuegO4irKpNylxfJcNFZLySOYsTmaU6EafBlWuZ1eoVhDXEbgxnLiSrgIQMjVnNE6YhErghjMcQjjhCEIk4TGkIRxx3V4LvQ4hFvUgYcQjjhxIQiThxCEScRVSzS+iu4QiI8nPg5ExCLEHVM6kIRKIOTlCEQSdMVf6PihCJOO4cBSEI4gYcQjjhmIQji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BUUEhQUFBQVFBQUFBQUFBQUFBQUFBUVFRQUFBQXHCYeFxkkGRQUHy8gIycpLCwsFR4xNTAqNSYrLCkBCQoKDgwOGg8PGikcHCQsKSwpLCwpKSkpLC8sKSksLCkpLCwsKSksKSwsKSwsKSwsKSwsLCksKSksKSksLCksLP/AABEIAMIBAwMBIgACEQEDEQH/xAAbAAABBQEBAAAAAAAAAAAAAAAGAAEDBAUCB//EAEEQAAIBAgMEBwMKBQMFAQAAAAABAgMRBAUhBhIxQSJRYXGBkbGhwdETIzJScnOSsuHwJEJigsJT0vEzNENjohb/xAAaAQACAwEBAAAAAAAAAAAAAAAEBQECAwAG/8QAKxEAAgEDAwIFBAMBAAAAAAAAAAECAwQREiExMlEiM0FhcQUTgbEjofAU/9oADAMBAAIRAxEAPwDz6VO0i7g61iFRvJGkqSumAM9FSXqiWFe53h1079gqUOzQloxvJvkihu3hA1tlirzhDqTk+96L0fmDyLed197EVH/U4rujp7iohxRjpikeYuJ66jZ0uBq4SrvQa6jJuWMBVtPvIrx1Q+C9rPTPHc0MFRu2lxN3Cby5mPSvCSlyCTC1FJX0Fch/SwXsLh76vUkWkX3s5hibLgdUryTZmXkzzXN42xFVf+yfqymzRz+NsVV+235pMzmO49KPL1Npv5ORDjElBx0MjpEo4cQh0ixBoYLhE1oQ3aq6mk0Z2Xw1QSVMLvU49cWrPsvZoWye4+ox8Ju4Oqt3Uhq1VvWjq3y/fIkpYB7q1tp4k1GnGC0482+ZmwpMH9scT8nhdy/SqNJ9q+lL0S8QBNzbLH/KYjdXCmreL1fuXgYQdRjiIju566j9tixTZNEr0mWIsMiAslpytJPtNl4BVFfg+TMGpLh5hDlNW6ALrryhzYbw0stZdiKlN7s1dcmgloYi8TPp07o16S6KQJnIxaxsRKhfURMIjJXICzTVpeZp4SomiGhTuiTC0N12MWy1NY3Rclroi5TpbsbEeGhqW5w0Kl5M8tzJWr1PvJ/mZBcvbQ093FVF/VfzSfvM646g/CjzFRYk17nd9CXDfSRAuRaw8dUTPpZ1LrXyE2XwUlZl6lhXB6cCnlsOBuxpXiJpPB6aHBPh6G9HXrNJUEloZuEptWNnkVW5Wo8HlG1VO2Lqdu6/YvgZLCHbanbFd8F7HJA+xzS3gjztdYqS+TgYdjFzIR0jlM6RKOO+Q6G5HUCxC5NrK49JBXRp6AvlXELsKroUz5PSUekvUp9GxHX0T7eZ1TRHiXdFDVHmGcf9xV+3L1KZo7Qxtiqv2/VJmcM4vZHnKnW/lk1FliJVolmARDgwZ3GN2+w3cmjoZODhdNm5lMbCytLMmPrWGlIIMLw1NGgvIz8OzSp8AZBsx5VBFadXUYkz0mBhEXvkeZRwZrUloZSLQexJhoFndIKTJoyIRMjz3bShu4je+tFeadvgYIX7eUOjCXVJx81f/EDxpReYIQ3UdNVksEXMIukU4l3Ll0jar5bM7dZqoKsuWiNilIzMFDQvQkJ5HokaeGjqaDlZGZl8rl6VTT3/AL5ERM57sDNpsknXxC3HG8YK+82lrKVuCd+DMz/8NXfOl+KX+0KIVL4mp2U6ftlUNWAT9+cPCgV21ObcmAb2AxH1qX4pf7SKvsLiIxcm6Voxcn0pcIpt/wAvYejFfMn8zU+6qfkZKuJszdpTweZ0shcv51+F/EtU9lm//Ivwv4l7C8DSoM0dWa9TSFrSfK/tmPDZGT/8i/C/iSw2Ml/qr8D+IQUpcyaMviVdxPuaqyo9v7YNYXC7k5RvfdbTfDhpe3UE2CegNfKWxFR/1y9QjwUrr3cn8DOZrS4waKRFWQ/yn79SO93czNUjznab/u6v2l+WJlmptK/4ur9pfliZTYzj0o85V65fLJaLLUSnSLUeBvF7GONzXy6l0TYwELGdlkdDYw8NRRLk9LSWyNPDouOehRoyaJqtTQoayRVq4lXevtEDGZYpurKz528lb3CGMbLKTyKJ/UMSawamGlqa1BmDltfehGXWlfv5+02cPMWTWGH0pZRcRLBkUZHSZQ2MHbeF8O31Si/bb3gEj0HbFfwsu+P5kefIY23QJb7zPwTRRdy/6aKUS1g5dJBVRZgwag8VEG+EXRO76M4wErx8B6r0YmZ6JcGplz0LdV6FPBPReBPi6los6KKS5MDLK+9isR2fJx8lL9QhpPQEdkqjlVry63F+bmwsg9DSstM8fH6MaEtVPPz+yxFd5WzR/M1Puqn5GT3K+ZP5ir93U/Iyq5LS4AzDcEaFFmdhXoaVDtNmXplynwLEeH7ZWpr98ieKM2EIGJv5+p9uXqb+CloD0pfxFT7yXqb+D4Gswai+TTVTT2D0yOHA7UrIyCXwea57Uviar/rkvLT3GeybFVN6cpdcpPzbZAxmlhHmJPMmzuky3Ep0uJbiaR6WUXUgjylaGtS4mXlHA1KP0hVLk9NS6UX6ZHiq1otvkr+R1EoZ5XtSdv5rR8+PozqcdUkjq09EHIGJyu2+t38xDDno8HkSfZ2veDj9V+x6+twhw1QDsir7tW31lbxWq94VUJnn68cSH9nPMcGxTZLDiVKMy1CWoIMUY+2b/hZfah6o8/Qebay/hv74gEmMrfoEl75hMiahK0l3kCZ3FhmMrAEnhph3lM7x8CatHRmfklXoo1GriWWzPSw3RdwT6KK2fYndozf9LS73ovUs4WFkY+1ta1JR+tJeS19yNKMdU0jG4lpg37FHYv6VX+z/ACC2Mr/tAnsZ9Kr/AGf5BZGJa681mdp5Mf8AepNBEGaS+Zqfd1Pysm3inmkvman3c/ysyjyayWwI4LkalLxMjAz4GrSl1G8iKbL0GixEq07J99izHgZMKQIVZfxVX7yXqEmCkCuJn/FVPvJeoTZfLReBvVQFbSzn5Zp30K+Z1tyjOXVGT9mhOzI2or2oSX1mo+34JmUI5kkE1ZaabfsAckRsnqIhYykeaQ9N6luBTjxLdP4ErpZK6kE2VcDVo8TMy3gaeGiK5HpqfCLkWYG0Ne8lHq18+Hobz0QIYytv1JS63p3cEGWUMz1dhf8AUqmmnp7kA41hxwIDGpVd2Sa5NPyDLCVU7Pk9fMC0EGRYm8bPk7eHL3iavHMcjSznieAqoIvRRn4R6GjTloLWPEDe3E/mIrrmvYpASgz26XzcPt/4yAu4xodAjvPNZKiWBXTJFMMiwJhXkc+ib1J6gzs9PQJ6EBRUWJM9HQeYJmjQVkCW19b5yMepOXm7L0C6T08ADzivv159j3Y+HFedwmzjmeewHfzxTx3L+x3Gr/b/AJBZHhqCex/Gr2bv+QUxiZXXms1tPJj+f2SspZk/mqn2J/lZbKmZy+aqfYn+VmMeTeXDA7BT0RsUHojBwctDbwr0QRJGNJ7GlTXAsRWnYVKMtLFymZNBiATMJWxNT7yXqE+USukC2a3eJq2/1JeoR5JVvFJcPV9YZWWyfsK7WXjkvdm+0mgY2sq6Qj2t+St7wna6IIbS61UuqPq2Z28c1Eb3s8UWDtVFdlqtEryQbNCNHCLdF8CqkWcP7yq4ZePUgry76Jr0YaGVk0bpG7CmLZcnpafSUs2r7tKT7LLx0BS5tbRV7uMerV+i95i7qHFpDTTz3PP39TXVx2G3hD7ogsAMRF7Kq27UXbp8P32mepEkJ2YsxlYCovS0z0DL56cTYoQBjJMZvRTCjCz0FUlh4PRQlqimgd26p/Mp9U4+jQCnpG2FDew8+xJ+TuecSQdb9AovF/Jn2GTJYPsIbncZBMWBMIdnqmtu0NsNC9gAyCfT8Ueh4F6eAurrxseWss0kdY+qoQbfJNvwPNKmKu2+bbfnqGG12O3aMkuMmo/H2JgPDmw2zWIti+/l4lHsbmzebQpb7qXvK3BXva+vfqEENq6HNz/A/iAlNaHbZrK2hN6nkxhd1KcdKxgOHtZQ65/g/Uq43aajKEopy1jJfR5tNLmCNxEf8lNdyzvqr22JqGIUeJo0c8px4uX4bmPYr1kdKhErC6nHjAVU9qaK5z/AWae2WH65/g/UCFHQjkYOjFBCvqnsaeOxanVnKPCUnK7VnZu6Vje2andWBCnMJdma1ppMtU6Uitq39xvuHEaegE7Qv5+XcvQ9ChTvHwAPaihu1m/rK/lp8CLXr/ATfZdL8g9VRXki3NFaogyaE6ISzhVr4lWTL+VU96YO3hM3prM0GeQUOijarQsiDJaFoIkzetu05S6ovz5AKWp4PQOWlfAGZjW36sn22XctEVTpnI/SwsHlZScm2xDnNxyxUwLDqR24HDiK8YCTXyPHbsrcuPxDrL690ea4Gdpq/PTzDLI8VpZsDuFvkb2M8x0sIsxpqdNp8GtfeeX4zDOE5Qf8ra+DPVb3gec51TvXm+33IvaZbaM/qCSimY00NGRNOkQSQVJYFiN3Z2neV+23jY9Byt3i+4872er2TXamvCx6BkE7wkL63UO7XH21gHtsl0I/b9zBX+VhZtnB7sfta+TBaouHeMbXyxXe+cxkNcdoYKAhxCQiThyGqiY4qLQhrY5HFOPRIKsS3hV0X3kVeJnKPhLJ7lWnxXegkyyyd+aaBpoKsrw7au1pZr4AM9kMbVZkH2Cq3p9tv+QW2xt0Ou8vLS/tsE+XK1FdwF7VVL1kuqPq38CbZZqIKvGlSZhyiVaqLrK9WIymhGmUKht7NxV+25i1kaWQ1LTXf6i+ouQ22eJo9Py2PQM7aeqlQkuuy83+hq5c+ijK2sw7dJtcmm+7h7zKj1xz3Gdw39uWOwGNnI8mcXHZ5se45wI44z2QzRORTQFJGyI48V3r1DLKE15gjg43qx77+Qb4CHAXXD9BrYrlhBQqdG1zz7PItYmon13Xc0rBxTxF+C0XEFNqYL5aL64+j/U6zeJ4N/qEf48+5gzKtVFuZBUgMZrIkiW8peq7X7z0HIatoW62ea4CtuySfXp3h5l1e8YW58feK66Y7smnHBrZrgVUi1JJpr9tdp51i4blRxfGLa9p6fJdGy4AbtJl1purFXT+l2W0v6GtnUxLS3yZ39HVHWuV+gcch0iTf7Bbw2wJDgdI6uK5JxyKUdDods7BBHhHxXbcixJJhnqzjFIzfQWXJXw0LzS7Q9yqhdIDMnw+9O/b/wAnoOWQskLao5so7ZNmHRgkAOfS/iJ+Hon7w6mrRuefZw/n6n2je06n8FfqD8C+So2RVESnLGL3Exn14k+Vy6Ue9D16ehWwbtUS62A1Y4YVRlho9Xyqv0V4FvH0rxaeqaafijC2fxN0kEs3dAPA9e55biKbjKUXybXk7EbZr7SYRwrt8p9Jd/B/vtMkdwlqimeaqR0TcRhh7iLmZQH3NDts5rS6IMzUtZRhLpz63urw5hTho6Lx9hn5TQ+bh2R/+nqzZo0LJCWrLLPQW1PTFFrBR0t1g1tZRcXBvrkvR+4KcG7MyttMLejvWacZJvuej9SbeWKiLXcdVJoC2jiaO4DziOsZPOlKqrahpkVa+74PzX6AjVh0Qs2Kp70b9SS9rF1zHCGVjLx4DSEbop4nB3vfVcP+VzRqqjZIjm1quIv4GmrJ5rnWW/JVHZNResezrVzPDnaTA79Co467m7Lutq35bwDDy2qa4b8iK7o/bqbcPcVhxCCQMQmITRJxHS+n4HGJV5JLmdxXSRfyLAfK13pdR/ephVlpgbUoa5pGpk2WbsU7W0CKEbbqHhh7RJo0+DFj3PQQioItzd4WPOcynetUf9cvWx6TGV4nmmOXzs/ty/Mwy0W7F1+/CvkgEx0hWGAqOJRM+S3Zp9qNIo46BhWjmOS8Hhhts9LXTmFilogP2Pe8k+4NlS0FbW56GLzFGPm2XfL02mrSV93sa4PxAOpTabTVmtGeoTikwU2tyq3zsVx0l7mF2tTD0MAvKOpa1ygX3RDiGIoM8at9ElSFu3BsZRqGGU2dKMuTaSXem16GwqXBPi1cH9m8XGVOFPnBve071F+TZqRxV5VZJ8KiprujJR9zElSOJNHpaTUoJo0KfRevXYj2kmnhal/qMpYitetGN9Iw3n3ybt7EVtrcVbDxilbfkk+5a+qRNGOZpEV2lTbYFwWpJV4CR1N6DxLY80yP5K8Dd2Nxe5eN+/zMaPA6y+o4VoyXXuvx/UwuKeqGwTa1NFRHqscwj8m3f6Mb+RDCte3JuL19nvM2WGnWoVIwf8trrk+K05jZBWnVoJtPeg2p25OLcZCdp8j9ac4O8yzRLCSnCO9vQ3ZW/lclbefdc8+cQqzjO40VVoUd2cZprfvdR3neSS6/HmC1xvaQcYbiW+qRnNaXnAkhWFcTDBeKwmJD3OOI3B3CjZCKhQry4S3nFPneVkreYMTqMvZXV3a0G30W7tdckuj8PIHrxzHb0CrWajUWfUOd20Yx/nm790esnpU96+ukeLKqxKlKdRcYxSim1fo3iu9b7l5kGNqyhShTg7yqSjG/VGOs5enmLR56ZNjDVVZ24foecZl/1qlvry9WegRtGlKSaajFvR9S/Q85k78eL1fiHWm+WLfqDxhHKHEhw4VnKRDiqV0+4sWGktfAhrKwcmb+w2IUYW53Qcuoty55lsrNxxLhyaug6zWtKOHvDVxlBtLjuqS3mvDXwE9RaZYPQUGp0ky9v348Gn4FPNYxlhqu87r5NtX52u00SU6d7Pjdar2r3mNtbiVHDxpp9Jvx3U5Jr2LzRNNNySRNbEYNsEVEQ6HHeDzhmtnUTkkggZGhfyfOJYacpRipbys0/G2vib2V5hSrKEL7tRyc6ja53vp16tvTqBBM6sD1LeM9/ULoXc6W3KDOGZ0aWMnGc4u270n9F9Fc+sydqc5hWko03eMZOW8uF3okuwwd0dI6nbRg8lqt5KpFxxyJoewx0goCFA5tqdHMjmcjYwe09ajTcUov+p37tVzI8Fn1ajGapztvtuTaTd3xa6mZ030V3o6uUVGC9DZ3FR43ObCHsI1MBCEOSQJHSRyOccQ1yy0t1FesWIfRXccuWcy7gM2dPdi1eCfJLfWjStLsvezLmJzqFSsk3NUvk9xSlpJNyvK7XZZXMWw6RhO2hJ54C6d5UgscoKcZiqdGjNU5qSqQ3YxVtG0027dgLWEo9QpxL0aKpRwilxcOtLL2HEhHKNgYewpPgJoVZaLvOOO8NXdOrGolfd49zCjLlF71adaKTe8rvl1cerSwMRQzggaraqo9WQy3vJUU44yEz2riqa3buSW6oOPQevGUuegO4irKpNylxfJcNFZLySOYsTmaU6EafBlWuZ1eoVhDXEbgxnLiSrgIQMjVnNE6YhErghjMcQjjhCEIk4TGkIRxx3V4LvQ4hFvUgYcQjjhxIQiThxCEScRVSzS+iu4QiI8nPg5ExCLEHVM6kIRKIOTlCEQSdMVf6PihCJOO4cBSEI4gYcQjjhmIQj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cogprints.org/4802/1/raj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478" y="3352800"/>
            <a:ext cx="3311236" cy="248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743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9022" y="2362200"/>
            <a:ext cx="6107840" cy="4419600"/>
          </a:xfrm>
        </p:spPr>
        <p:txBody>
          <a:bodyPr>
            <a:normAutofit fontScale="85000" lnSpcReduction="20000"/>
          </a:bodyPr>
          <a:lstStyle/>
          <a:p>
            <a:r>
              <a:rPr lang="en-US" dirty="0"/>
              <a:t>What </a:t>
            </a:r>
            <a:r>
              <a:rPr lang="en-US" dirty="0" smtClean="0"/>
              <a:t>the connection between </a:t>
            </a:r>
            <a:r>
              <a:rPr lang="en-US" dirty="0" smtClean="0"/>
              <a:t>EDS and POTS?</a:t>
            </a:r>
            <a:endParaRPr lang="en-US" dirty="0"/>
          </a:p>
          <a:p>
            <a:r>
              <a:rPr lang="en-US" dirty="0" smtClean="0"/>
              <a:t>Joint-hypermobility, </a:t>
            </a:r>
            <a:r>
              <a:rPr lang="en-US" dirty="0" err="1" smtClean="0"/>
              <a:t>Marphan</a:t>
            </a:r>
            <a:r>
              <a:rPr lang="en-US" dirty="0" smtClean="0"/>
              <a:t> Syndrome, EDS, Connective Tissue Structures</a:t>
            </a:r>
          </a:p>
          <a:p>
            <a:r>
              <a:rPr lang="en-US" dirty="0" smtClean="0"/>
              <a:t>Association with autonomic system dysfunction—as well as </a:t>
            </a:r>
            <a:r>
              <a:rPr lang="en-US" dirty="0" err="1" smtClean="0"/>
              <a:t>Chiari</a:t>
            </a:r>
            <a:r>
              <a:rPr lang="en-US" dirty="0" smtClean="0"/>
              <a:t> syndrome—connective tissue around spinal cord may not be holding in the brain contents</a:t>
            </a:r>
          </a:p>
          <a:p>
            <a:r>
              <a:rPr lang="en-US" dirty="0" smtClean="0"/>
              <a:t>One doesn’t cause the other, but there may be a common cause.</a:t>
            </a:r>
          </a:p>
          <a:p>
            <a:r>
              <a:rPr lang="en-US" dirty="0" smtClean="0"/>
              <a:t>EDS Type 3 &amp; 1 (most common) (Ten Recognized Types)</a:t>
            </a:r>
          </a:p>
          <a:p>
            <a:r>
              <a:rPr lang="en-US" dirty="0" smtClean="0"/>
              <a:t>Study: Migraine was much more common in joint-hypermobility type patients—patients who have connective tissue disorder and POTs tend to become symptomatic at an earlier age. They seem to have a greater incidence of migraine and syncope than just feeling faint.</a:t>
            </a:r>
            <a:endParaRPr lang="en-US" dirty="0"/>
          </a:p>
        </p:txBody>
      </p:sp>
      <p:sp>
        <p:nvSpPr>
          <p:cNvPr id="3" name="Title 2"/>
          <p:cNvSpPr>
            <a:spLocks noGrp="1"/>
          </p:cNvSpPr>
          <p:nvPr>
            <p:ph type="title"/>
          </p:nvPr>
        </p:nvSpPr>
        <p:spPr/>
        <p:txBody>
          <a:bodyPr>
            <a:normAutofit fontScale="90000"/>
          </a:bodyPr>
          <a:lstStyle/>
          <a:p>
            <a:r>
              <a:rPr lang="en-US" dirty="0" smtClean="0"/>
              <a:t>Connective Tissue Diseases </a:t>
            </a:r>
            <a:r>
              <a:rPr lang="en-US" dirty="0" smtClean="0"/>
              <a:t>and POTS?</a:t>
            </a:r>
            <a:endParaRPr lang="en-US" dirty="0"/>
          </a:p>
        </p:txBody>
      </p:sp>
      <p:pic>
        <p:nvPicPr>
          <p:cNvPr id="4098" name="Picture 2" descr="https://encrypted-tbn2.gstatic.com/images?q=tbn:ANd9GcQp59KiFA2VX9IDj_ohEH3TSmmjTtSQzDkTbbKf47yD4R7JgRfk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5609">
            <a:off x="304800" y="3437689"/>
            <a:ext cx="233650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281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3692236"/>
            <a:ext cx="5711536" cy="1896533"/>
          </a:xfrm>
        </p:spPr>
        <p:txBody>
          <a:bodyPr/>
          <a:lstStyle/>
          <a:p>
            <a:r>
              <a:rPr lang="en-US" dirty="0"/>
              <a:t>What role do anti-depressants play in the treatment of </a:t>
            </a:r>
            <a:r>
              <a:rPr lang="en-US" dirty="0" err="1"/>
              <a:t>dysautonomia</a:t>
            </a:r>
            <a:r>
              <a:rPr lang="en-US" dirty="0" smtClean="0"/>
              <a:t>?</a:t>
            </a:r>
          </a:p>
          <a:p>
            <a:r>
              <a:rPr lang="en-US" dirty="0" smtClean="0"/>
              <a:t>SNRI</a:t>
            </a:r>
            <a:r>
              <a:rPr lang="en-US" dirty="0"/>
              <a:t> </a:t>
            </a:r>
            <a:r>
              <a:rPr lang="en-US" dirty="0" smtClean="0"/>
              <a:t>&amp;</a:t>
            </a:r>
            <a:r>
              <a:rPr lang="en-US" dirty="0" smtClean="0"/>
              <a:t> SSRI</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Antidepressants </a:t>
            </a:r>
            <a:endParaRPr lang="en-US" dirty="0"/>
          </a:p>
        </p:txBody>
      </p:sp>
      <p:sp>
        <p:nvSpPr>
          <p:cNvPr id="4" name="AutoShape 2" descr="data:image/jpeg;base64,/9j/4AAQSkZJRgABAQAAAQABAAD/2wCEAAkGBxQTEhQTEhQWFRUXFxgXGBYYFxUXGhoaGBcXHRgYFxoYHSggGholHBgXITEhJSkrLi4uGiAzODMsNygtLiwBCgoKDg0OGxAQGywkHyQ0LC0sLDgsLCwsLCwsNCwsLC0tLDQsLCwsLCwsLCwsLCwsLCwsLCwsLCwsLCwsLCwsLP/AABEIAQMAwwMBIgACEQEDEQH/xAAcAAEAAgMBAQEAAAAAAAAAAAAABQYDBAcCAQj/xABFEAABAwIEAwUGBAQBCgcAAAABAAIRAwQFEiExBkFREyJhcYEHMkKRobFSwdHwFCNignIVM0NTkqKywuHxCBckY3PD0v/EABoBAQADAQEBAAAAAAAAAAAAAAACAwQBBQb/xAArEQACAwABBAECBQUBAAAAAAAAAQIDESEEEjFBEyJRBTJhkdGBobHB8BT/2gAMAwEAAhEDEQA/AO4oiIAiIgCIsbqzRu4DzICAyIvLXg7EHy1XpAEREARFVeM8WdTLaTHFsgucQYJ1gAHlzXYx7nhxvEWmUlcedfE/ETP9R6wvP8Ztr9TzV3wP7lfyo7Ivkrj7L1+hD3Dno5whXfgbGX1mvZUOY04hx3IM6HqRCjOpxWkozT4LUiIqiYREQBERAEREBgqDVF7cEUgZERFEBfCV9WlitXKzzMIDUvb4u0aYH3UY9YcRu+zYXAA6gQc3MxAytJJkjQBaVxd1OwdUDmagOBaIhsjN/nNM0TvAlSJG7nLTLSQeoU5g+K9p3H++Nv6h+qo2B35fmDqnacxOWfedPuNDSAMo0J1lSdOuWOa4bggocZe0XxrpEqNu72SWt0aPed+Sic0ke0ExInpKrfGfD77lrX0iBUaCIJgOB5TyI/NeL2swDRVHi3jBwtn2wcc7nRm59lGonrMDyKuohKc0olV04wg5SKXe3r6b3MOUlpg5XBw06FuhWO3xF7nBrYlxgatEk+JgJbYjTpMGWm11SZL397ya1h7oHiRKirqtncXEATqYAA18BovbdEcw8eN03LS+23DOIEibdwE6kup6Dn8Su+DYf2RDqen5+fVVz2acdDuWd07ve7RqE79Kbz15A89t4m6WFTQg6FriCOhBgrxeoU4y7ZHsUuMo7EnKNTMAV7Wvau59df1WwqC0IiIAiIgCIiA+FF9RAEREAUZjw7gPR33BUmsdxSDmlp2IhAUbFjNJ4gkgSIzTLTIjK5pmR1CrWEXgeyuwsbOUnI0VQ8xOj3OJAdJ2BKtGKW7qbix4kGY6OH75KMzhohsADkNB8gukyMwi8e6r3mR3XNnJVaAAQc2Z8Al7iZ7oOinGamFqseXGAprCcNJIe7Ro+pB+g8VxywjJ4Wh57oYOkE+ir2MXDabY+D6+fiti+xQUhDjodj+vgqNxRjUg5TpsfBQ8kcUkRmLcQkZoMN5fvoo7HuGLinYtv6odLn95msspEdx7hyJdv0BCtXs/4Q/iHNu7lv8AKBmlTI988nuH4RyHPfbfqleg17Sx4DmuBBaRIIO4I6K+qx1PUQlWpR7Wfk03RWU3AA6u6Ky+03gk4dU7SiCbWoe6Tr2TjP8ALcen4T6edGY86yY1G/X9V6kb9WoodKfDRJUu8ev9Xh49COS6Pw5x1NMtrEmo1vv/AOsDRAJ/rjQnnE9VzOk/OANBHIbfsdCrrwdwcaxFV8sYNR1cQZB15fdc6hQlXsv3/Uqr742Yv2/Q6lwBxD/FCoMpAYQQSDBB6HzH1VxUTgV7mb2bgGvaNQAACPxNH5clLLyD0AiIgCIiAIiIAiIgCIsdZ0NJG4BP0QGCtd6kNEkLXdfuadQD9FWxjQA33X1mKNAkkAePiqvkNCqLTnpVhlcAf6Xb+n/RRtbhSiToXt8AZ+61WVQVv22IOboe8Pr6HmpdxBwa8HmlgVGjBguP9R/Je725aGwOn7CyXtcVWEUzL2mcvPbUR1gqhY1eVdQDouOSOKLZGcS4j3zDtOn75KE4aYy4rzVd/JYQXADM55BnIBsG9SY003OkvgPDdS9qnNIot1qVB/wMJ0Lj9PkseDYjTt2EsYxueXbA5ZOgE9NBKvor7mUzXZ4On23FFto0k0+QzNgDoNJAUzb3DHiWOa4dQQfsuM/5fa9zi7Kd+UannotN2JB1xTbSfUpuadS0logwSdxOg8dyr5dOvRFTO24nYU69J9Gs0PpvaWuaeYP2Pivzlx7wQ+wq5dX0Hk9k/wD+t39YHz36gdl4cxSuWEueKgmBm3211H5ypG5xK3rA0bhgOxLTDwOYOmoPMGFXCx1Szyi50Tkk0jhvCPD+ZzXVRDRs39V16weA0AaAKv4xhfYOzU3B9Jx7rwZ/tdGzgtF/EApubTcSzOIFTuw0mQDrvG/hoqrLHN8j4+wtd9ijKTmkugz7wI7h0jN5zt0nkrZh16Kjejh7w/MeBXPsPw8vqGpUcdshiMtVuUgOMazB9CDG6nql32UPaYI5dR0KhuBlvRYrSuKjGvbs4Bw9RKyqREIvhKxC6ZMB7Z6ZguNpeRhmRfAV9XQEREASERAc14q4drUXOq0ml9EnNDdXM6gjct8QqlUxV41aMzYMjSPXnETsu7qt4/wbQuZeB2VU/Gzmf6m7O+/is86fcTVV1GcSRR8CxDK3UmXa97cCBDfQaKx/5WDGZzrOgH3Ppr8iqhjHD9zaGajZpz/nWat/u5t9fmoW5xsuqAa5WxlgxoNzIO/6lVpuKw0pRsl3ejpOGv7XLU90bjWDM6+I131IOik3spucO1pMq+JaC758/Vc3ZxXBzNqjIY6Es9ObSrlhV+ezzPeHE6yBlEctFKD9HL4PO5/0XJdLMsyxTADR8IER6clyDjngO5Y977VpqUXEuAb7zJ1Lcu7m9CFZXY8WVWvZyOo6jmPkr8aoAnqtUJteDBOGH5SuW1qZIdII3B0I8wdQsGHYk5tRz9Z2/L8l+kOIqNOuC2rb0ag2/mCT6EQR6KiXHAVqHjuVaDZ+B/at/wBmrLh6E+SvVrK+1HzAuJm0qIzmMoJJ+pXnh7EadxWq3FQatecnKBEDTxZl3WfEPZrVcwmjUZWY4aRNJxHTcj6hV6nwzcWoLTSqtEk+5I+bND5rNJ+2ezW4TaUWi04rcAg5HRO45HzH5qJFvnaxz26SS0+LdCAfy6HxWthdrVquDWsqPJ5ZHD6nRdSwjhhrbQUKwklxeSD7rjtlPUCB46qEVr4I9b2xST8lIbi/ZtgfJRF7jr3n8vsFdbvhJzCcuWp4wQfUaiVn4Z4Ppsq9tVJdUaQWsLcrW9HRJzc4J26LrTfB5jws2AWrqVtRpu95tNod5xqPmpBFqYnc9nTc7nsPM7KU5KEXJ+ERS14ReI3ud5bMMboY5nn5qExG4ZGgPmSvlR8Njqq3j99AyhfMuUuok2/f/Yb1FRRbuDMfNSo63eZhuZh5wCA5p+YIVxXJ/ZVbuqXdSt8NOnl/ueRA+TT9F1hfQ9Mmq0mY7c7uAiIrysIiIAiIgPFak1zS1wDmkQQRIIO4IO4XLOOeCLSgO2pVhbucTFF0uY86TkAlzfSR5Lqy5B7TKFQ4iHO1Z2LcnTd2b6/kpQrU5YzjtlWu6JQX0XNeC4ac5Eg+XQqfbjTssDyWyyiNDAdBBgiQfAjoVeaPs+sq7WVqZq02vAdka4QJ5d4EiNonko39M6/yvguo61Wr614KPhTnPf10k+DRqSemi6fYYmX+9pO3SOg8lhxDh6ja2VZtBkEhuZx1c4B7ZknlE6bKIsLoatZTD+btBHhLnnfwBUYQxCyzufBaDVHhvJMCVpVQHOmNR8R91o8uZK1f4qR08Ongteq/NoSYEkgOyzpoJGqmVkxg9cMqZR7ruXQ8j+Sz4liESB1gCYnxPgq9ZnK9uVzjLmtGYzJ5kdBsFr3dyHEhx2MEaHbqDv8AMKMnhq6apSeskn3zj+Hz5eesKVwjETORxkctdj0VOfeToA49GkEmB4ndZ8MuWmoxtNuUyJ0IOmpkQNNCo6bbKYuDLuLmB6qOuMRDbmj0cCw+p0+sJVfoq9xFWyuou6O+xap4eSzoKrfENzmqCmNmanzP6D7qS4hxVtrbVbh21NhdHUx3W+ZMBfnW04luaeeoKzsz3FxBJc2SZMA6DUqFvRz6qpxg0v8Af6EPnjVJNnV725DZJVCxq7kkqNqceucMtZg/xMkfQ/kpTge2bf3tJgOam09rU/wsI0Pm4tHqV5kOgupeTRrV8JrUdb9n2D/w1nTDhFSp/Mf1l2wPk2B6Kyr4Avq9VLFhmb0IiLpwIiIAiIgCqXtDw3PSZVA1pmD/AIXQPuArasN5bioxzHbOBB9V2Lx6RktTRySlQ0HyA6zsrxwJd/y30TuwyPI7/X7qtizLHFjtwS0/vTRb/D7iy5ZHxS0jw/7gFbrV3QMNLcZl5uKIe1zHbOBB9Vzm9tuxeadTNodgYDxydO/yXS1pYnhlOu3LUbPQ7EeRWFM9A5zcXpc4ZSGw2BqGtgRp59Fi7cgATOg135DmrNU4KgnLWEdHsBW5Z8KU2nNUcXnoAGj6JoNDhPDnPeKrh3W7eLuXy3Xvi3hhzya1Bwa7dzSYBPUHYFWppa0ANgAbALHUuAovkshOUHsTj1KncPeKQABGgmGgR0c7Q/NdI4b4c7Brn1XZ6rmkSNmgjYdfNbVzVpnQtaT5BZsOuADkGx28FxItt6mc1noja7oaqvxbU/ltPQn7Kx4i6AR0MfVVDiuqOxGvP8ipx8mdmD24cQS23smnVwbXqeWoptPrmP8AaFzEUgXBm4A1Lfvt1IX3HsaN1d1K7tiQ1oPJrBlaPpPqVE3NzBlpghelVkKzDYnOZmxK4BzQAGjugCPCfHcAei6//wCHzh/LRrXrxBqnsqf/AMbCC4+r9P7FxXDrSpcVaVvTkuqPDGjfVxifIak+AX68wPDGW1vSt6fu0mNYPGBqT4k6+qxWz7ma4xxG8iIqSQREQBERAEREAREQEJi+B9o/OwhrjuDsY5+aYfhDKE1Kjh3QSSdABzJJW/imJUremalV2Vo06kk7NaBq5x5ALknEvFDr17mPPZ2rJzfE1p5Zojta3Rs5Wk/FErRVGdiz0UT7IPfZP417S3l5ZYW5rxvUcHZTJgENbrlJkAkieUrUwn2qvbX7G/txTOYNLqeaWk/iY6THiD6LnWL8TnIaNuXMozmMkZ3u/FUcNXeA5bKr170kzJJ6rX8FajmfyVRnZJ6n/B+sq14DBaQQQHAjYg6gjwhadXERy6wudcA4rVfh7aj5LWVH0QemUNI9O8R6Lfuscpjlr0kj7arzpRx4bE9RaamImT0/f7haVW5JEzMzAc7LIn6Km1+Izs0QP3zOqjLjE3u3Kjh0vFfFKbTBfzEwJzRymdAsvDuIGtXaG7TmPkNf0Hqqpg/DVxckEZWNPxPcB8m7n5LpnDXDrLRsA53u9550nwA5BAVvjqq6iHx8RDm+p1+RXPi+rcvpUBJL6jWx5nU+gkruWL4TSuWZKzczZnQkGfMLSwvhW1t3ipSpQ8SA4ue6JEGJMbLnI4OC+1XgypZXVSsxp/hqzs7Xgd1jnSXU3R7uskeB8FQ6wI3+4X7OrUg4FrgHNOhBAII8QVCUODLBlTtG2duH75hTbv12VqseYRw5h7CuDHh5xCuwtGUtoBwgmdHVIOwjQdZK7agRQb06ERFwBERAEREAREQBYLm5DBJ9BzPkvF7eCmOp5D9egUFd3PxVDJ5D97DwWTqOqjXwvP8AgshW5FK4/ruFT+IuC51Hakxs6OjVk/CDGr9zMCIXKcaxl1Q6w1o91jQA1o8APuutcV3jatNzKneDhEdOhHQhcPxe1dTqFp1HwnqP1Wz8P/EVZXj8r+5Rd0uS30a1asSs+H2lSoXZGl2Rpe88mtbu5x5CYHiSApLhLhStf1MtOGMbHaVn6Mpg9TzceTV2fiLhO3ssFrMtAHa0nVKsguqZajZLnDl0aNAr/ll3adxZwa/BFxVbY06Q7OlSDTIcA5z3HvPLswI1J2AgbLzYYbQrVxSqve3OYY5uWJ/CQRz5H0VetMScKY3iB4LBaXrhWa8n3SHDXWWmfyV0q00yKbOpO4Js6LZLH1XbAOeYJ/tjReKHDFEnM9jPBoADR5D8zqp6vch5kbQI9RKiMWx6nQgOMuOuUFoIaASXHMQAO6Y6nQLCWGzSZRa4025Q4RptqQSAOpgTHSCt+ndlviOipd/hzmv7ZhdUmS3U9o59TkXaCjTDQBI1iRvC3cOxVziadWc41BLcpLYbLi0E5RmLmjXXLIQ6XmjVDgCNl7UFw/dS9zOUZh6GD+SnUOBERAEREAREQBERAEREAWlil72TR+J2g/MrdVO49ujSdRcfdIcJ8dD9vsqOpnKFTcfJOtJySZ7uLvLLiczjr5fv6KrYxi++uq0rzHMwgKDqOLzM6dV4Ua5Tez8G7x4PNzWc8qVwD2fG/E1ZZQn3x7zj/wC3Ow/qVl4R4JzxVuWlrN20zo53i/oP6VecWuRQt6jwAMjDlA2kDuj5wvW6ahrJPj7Ga2xeEcF4lt2Gubeg3La0HFlKmDpI0fUdPvPc6e8dYhZ8MfUayrb05y1qVRpp8szWOe1wHJwLRqslOzO5BPjrv8j9VZvZ/hme7LiNKdNx9Xd0fQuXsZkOTzFJymc5ZjLMhIDnQBI0/p6nxC1mYhVLhFL11jc/vdXNnDb6bnUw1oyOcydB7pI6eC+O4cPxO+QR2r7noR6Sx84XThu/LqFMu3yj6afkvWK2+eXt98ZSASQ1xY7MwPHOCTHnzXvAsLmzYaer6bntI/EC4u+fe+61n1j5HoszafJFwcXhB0cUfSrOaAA6o+Oyy+MxLO6HZH5i8yDAG4KnGFrS4jdzszidSTy9ANAOS1XO1mBMRMax0le7eg+o4NaCSeQUdQ7WT/CcurOdyayPmRH2KtqjsEw4UKeXdx1cfHp5BblS4aN3Aeq7pHPsZUWq6+aOpXqhdteYB16HQrmoYzYREXTgREQBERAEREAWjjOFU7mk6lVEtPMbtPJzTyIW8vL3QCSYA1K41vAOU4l7P6tKXdvR7MfHUcacDx0In1Utwbhli2oJuaVxWHutBGUHq0H3j4rU4ixVletmqNz0mGGMMgH+rzP2VTxm8onRrGsjpO456ndVrpoJ6W/JJrDvKrPH9b/04pj/AEjwD5N1P1AWD2bY0+5tT2hLn0nlhcd3CAWk+MGPRbvF+GPqsY6mJLCdOoI5fJXw/NyUWb2vDnDqEDqPA6evL00V49nNllovq83ugeTNPuSq2MKq1HZW0zO3SPPoukYVZCjSZSHwiJ6nmfnKutlxhRTHnTnnGjq9K6cKLMwdDz3Sd+UzABPy1KrdzcXoLczWgFzZDRyJ1mSYAAOq6XxhbkZao6ZT92/mucX+K6wsvs+go+qtPTonA9SG1W8pa75iP+VSt9aUaklzJP4hofmqhwliIIqDlDZ+un1VidiYA0gKClwZeory1sjrLCw4ktYQ3kXEmfIZQY8St6xpGnUcGw1nXmfWPzWpc46B8SqV9jrhVcWxGYEPJG3cPieTxsNwqm8LIx799HRXVm/E+fmfuoms9md57PP7sZnkA7HTTkQqseIwZg81rVscJ2XJWIhCuUS9VcWEaZR6KAv8ayHO06tMj05fkq07EXFZMKwureVRTbOSR2j+TW89ep2AXPkcniHxKK1nY6NTM0OHMA/ML2vLGwABsNAvS2GEIiIAiIgCIiAKo8b4xlb2DDqdXnoOTfX97q1Vqga0k8lQuJsP7TNUaYedSOR/QpqT5JKLZRcbxABsfJUmpWLn7yPBSPENR4eWuBB2/wCysXs04SNd9Su8Syi0kdH1cpyt8Q3R3nlUnLSSi0uTofs1pmnaNBGUuJe7rroB6NA+qtoqBVbC6oDGtG3PyC2TWmNY3Ja10eWqicLEKw6r2K3iq424I1JIAA03knlPgvrL50SSP35FDhO3TmvaWPHdIg/qub4z7OripVmi+kWHXM5zh6kAHXyVnr4iQYPz+/ovVLiZlChUe+XZXAMaDq4uB0E9IJ8lZXGTf0rWPndUXziNK84eNnaM7Il5ZmNV0auzAS8AcmwNOipeI406CQVLVuI8RuRnYeypmYyhrWwBJ7z/AHjCpdO5pisXXNM1qbj32teabh4syw30O/UK+f4bNpvVv2TM1X4vX3ZJPH7aMNxi7ju5Y7btKp7jalQ9GNc//hXZuF8DwqrSFW2oUag6vaHvaejs8lrlscbXBo2wp0QGGq7s5aA3K2CXERtoI9V5zpzhnqQ6nuaUV5OM2z3tc5jmlpG4cDI9APurZgGE2lYhtW6qMcT7vZikCegc4uH2X22sGM0G/gASSslxRb8RaBt5+p5KKqinpvlXqzcL5Y8GWlP/AEec9ajnP+h0+inaFBrBlY0NA5AAD5BVvgTFDVpvpOcXGkRBJklhnLPlBHyVoV6SXg8e1SUmpMIiLpWEREAREQBERAQ+KXMnLyH3VSxu9gEJiGOhjnsfo5riD1mSq7WvQ90zoFnnM201mWxwb+IqBkAl53I90c3ei6hhljRtKTaNIZWNmBqSSTJJ5kk81A8PURQpGo+GveBJPwN3Df8AFzPn4Lzc4wHSGerjufJTrWLkssrdssXhGHGMMdLjbd4blo95s+HMeSq1SpWaYMg9Dp91arG6NN4eP7vEc5VsqRUA2IIBkgHcTzU9Kb4fG8OTPxGq3eViqcTPG/LZdExHh+jvz6E90+YER6KPocG2Ndpfle0gkOAqO0I335c11MzPDnlfidxkDnuefktfiltWkaIqy0vp5ww8gXEa+JAn1Wd9FzbkvsmikxpORzgKrzB97vggE9ANFvcR29fE6UQHXls0uhunbUnESAOT2kAxzzLf003VJSfgwdSo3RcEVCviznANLiQNAJ0HkFqGtKgKtdwcWukEGCDIII3BB2Pgsza23MaSP0XpLqNM3/gjmplgwTGatrV7a3fkcNXCDDh+F7eY+3JdNfxlSxC3bp2dxSOd1MmQ5sEONN3ON4309VySg7TefNT3CeFG4rtpgQ0EOeegBH1OyqvornHvlxnslRfZRYklv6Fx/ixs0DM70/76TqfFaFe+y94tlsExI18SAQY3VwveFmP9x/ZzptLdeWmrfssFl7M2lwdcVs7RHcYCAfAuPLyXgZyfVvq683SD4Kxh7e3qTka4gZgJPdDjlY3rr47KetOLKbqlNjXVCX6Alx303E+f+yVWqwZSNFkAZnExB7vegkGO6QNJkFS1LFG9v2LWtaGA8tSRlykGOhOk81JHm2y75Nl7ssTkhruegP5FSq5DZYjVaape5xgjKTO4nafTbRdbouloJ3IB+ikVHtERAEREAREQFZ4m4Mo3Zz5nUqn42R3umcHfz0K0MD9nlKi8VKtR1YtMhpAayeRI1LvnCuqKLhFvcJqySWJnIuJbivTun0q7tJzMiQ1zCTB8+R8Viq43SoszVXBo5AbmOQHP7Lo/FHDjLxjWucWPaZbUABI6iDuD08AoPA/ZpbUanbV3Puqo901YyNjbLTGnzlHHk3Q61KGNckHwzYXOIObVqNNvaAyGnR9WD4/D47dJ3Vmp4k9ta4pfgqaafC5rSB6TCtkLnPEdR9PEKuVxAfTpvjTxbP8AurkliMdvUOXMjfxG9qEaT9l94TuiKd2HHUNz7z8Lh+QVdxeo7/WEgjTz6aLHwxWDXXAE9+3cNZ3lvXnqUg9eGV27xhmqW7WNGjTpzy/8y3PZ7Tm+qu6USPm5v6LFdVe7Gkx+LL84IkKQ9m7JuLl3RrB83O//ACtk39LKKl9SM/tA9nFHEGmpTijcgaVANH/01QNx/VuPovz3juC3FlWNG5YWPGx3a4fiY74gv16ojiXhu3vqRo3NMPbu07OYfxMduCq67XE1tH5Ys65JDRqToAuzcC2baFLq92rj+XkFWcb9mFbDya1NxuKQmXBoa6mP6myZEfEPkFnwXGojVSv6hyXavByNa3uOoiqS0hpgwYO8GNDC+4Dc1WS2oNAesg66Fu0eW3kq9h+Kgxqpy3uwQsulhrcSYTLXPZJpuJLg3cT7wOnun81zHEry4b3adRrR+IwYk7DnoIGvRdXo40GV6bZ0e4MI8XaA/OFOvwmg52c0aZd+IsaT84XVycOY8JYVWvajHOBFBhBe+CA8j4WTuCdz0ldaCNbGy+qRwIiIAiIgCIiAIiIAiIgCovHNsW3NCsGh2Zhp66RldmGv9x+SvSq3H9P+VSeDGWqJ8nNcPvC4/BxlZuGVCPdY36qKoZmPeXGe47QDpqT6AFSFxUdBGfUDTbUqHwSvF9blxLpqtYZmIfLSP95QjLGVuxP6cNyriLMvvt9SdPkdfIq1ezCnNOvU5PeAD1yD9XFerz2Z2dSpnmqwTJpteAz0lpIHgCrZYWLKNNtOk0MY0QGj97rTOerDkK+16bCIiqLhC57xj7Om1S6vZxTq7up7Mf5fgd9PuuhIgPz5Qv6lF5p1muY9pgtcII/6eKl38ThrdCuocTcK296yKzYcPdqtgPb5EgyPAyFR/wDydBd3rx+TwptDvmSR9FDtJaQnCFepe4hRa2clJwrPPIBhloPiXQPn0Xb1EcN8OULGl2duyATLnHV7z1e7n9hyUupJYRYREXQEREAREQBERAEREAREQBRXFFuH21QETEPjf3SCfoCpVfCEByq5xO3a34fkoSxxAVry3pURLjWpnyDXBznejQSrrjvsut67y+nUqUMxktbDmzzLQ73fIGFLcJcE21hLqeZ9Vwh1V5l0dGxo0eW6ikd49FmREUjgREQBERAEREAREQBERAEREAREQBERAEREAREQBERAEREAREQBERAEREAREQBERAEREAREQBER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http://thrivewithbipolardisorder.files.wordpress.com/2010/08/antidepressants.jpg?w=225&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39" y="3276600"/>
            <a:ext cx="2143125"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802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354666"/>
            <a:ext cx="7408333" cy="3450696"/>
          </a:xfrm>
        </p:spPr>
        <p:txBody>
          <a:bodyPr/>
          <a:lstStyle/>
          <a:p>
            <a:r>
              <a:rPr lang="en-US" dirty="0"/>
              <a:t>What is an ablation? Do POTS patients need to have them</a:t>
            </a:r>
            <a:r>
              <a:rPr lang="en-US" dirty="0" smtClean="0"/>
              <a:t>?</a:t>
            </a:r>
          </a:p>
          <a:p>
            <a:r>
              <a:rPr lang="en-US" dirty="0" err="1" smtClean="0"/>
              <a:t>Superventricular</a:t>
            </a:r>
            <a:r>
              <a:rPr lang="en-US" dirty="0" smtClean="0"/>
              <a:t> </a:t>
            </a:r>
            <a:r>
              <a:rPr lang="en-US" dirty="0" err="1" smtClean="0"/>
              <a:t>Tachycardias</a:t>
            </a:r>
            <a:endParaRPr lang="en-US" dirty="0" smtClean="0"/>
          </a:p>
          <a:p>
            <a:r>
              <a:rPr lang="en-US" dirty="0" smtClean="0"/>
              <a:t>Inappropriate Sinus Tachycardia—can be treated with ablation.</a:t>
            </a:r>
            <a:endParaRPr lang="en-US" dirty="0"/>
          </a:p>
          <a:p>
            <a:endParaRPr lang="en-US" dirty="0"/>
          </a:p>
        </p:txBody>
      </p:sp>
      <p:sp>
        <p:nvSpPr>
          <p:cNvPr id="3" name="Title 2"/>
          <p:cNvSpPr>
            <a:spLocks noGrp="1"/>
          </p:cNvSpPr>
          <p:nvPr>
            <p:ph type="title"/>
          </p:nvPr>
        </p:nvSpPr>
        <p:spPr/>
        <p:txBody>
          <a:bodyPr/>
          <a:lstStyle/>
          <a:p>
            <a:r>
              <a:rPr lang="en-US" dirty="0" smtClean="0"/>
              <a:t>Ablations</a:t>
            </a:r>
            <a:endParaRPr lang="en-US" dirty="0"/>
          </a:p>
        </p:txBody>
      </p:sp>
      <p:sp>
        <p:nvSpPr>
          <p:cNvPr id="4" name="AutoShape 2" descr="data:image/jpeg;base64,/9j/4AAQSkZJRgABAQAAAQABAAD/2wCEAAkGBxQSEhQUExQUFRQXGBcXGBcWFBUaGBgYGBcYFhUZGBgYHSggGBolHBgWITIhJSkrLi4uFx8zODMsNygtLiwBCgoKDg0OGhAQGy0lHyQ4NTA1LDQsLCwsLDQvLywsLDIsNC4sNCwsLCwrLCwvLCwsLCwsLCwsLCw0LCwsNywsLP/AABEIAJoAvwMBIgACEQEDEQH/xAAbAAACAwEBAQAAAAAAAAAAAAAABQMEBgECB//EAEQQAAIBAgQCBQkECAUEAwAAAAECEQADBBIhMQVBUWFxgZEGEyIyUqGxwdEjQmKyBxQzU3KSk+EkQ4Kz8DRUc8JEY6L/xAAaAQADAQEBAQAAAAAAAAAAAAAAAwQCAQUG/8QALhEAAgIBAwIEBAYDAAAAAAAAAAECEQMEEiExQRMiMlFhcbHwBTNCgZHRQ1Lh/9oADAMBAAIRAxEAPwD7hRRRQcCg0VxhOlAHEuAiQQRXc1IrDmyfMEiQJWPvLJHcRG1RPjL4OyxvOsdm899LeSuB0cLas0D3ABJMCvStIkbGs7dxZuuLCsM7KSTuFURPf0VobawAByAHhWoy3KzOSGx0z1RRRWhYUUUUAFFFFABRRRQAUUVx3AEkgDpJ0oA7RUH65b/eJ/Ov1o/XLf7xP5l+tAE9FQfrlv20/mX6139bt+2n8y/WgCaioP1y37afzL9alVwRIMjpFAHqiiuE0AdrhNKrnFmP7JAy+2zQD1gAajr0pfibrXNLrSPYAhe8TLd9LlkSHQwSkecReTEX7gGqrbQBxsTmuE5T1aa9dV7yXcv7Q5dvVE+P9quWoBJEa1Fdua5eRM1PJ3yXY47eEK+F3hhsSheQrK4LdE5dW6uut2jSJGoPOsjetgtJ1ruDe5a/ZGF9kiV8J07jWseRRVMzqMDyPcupr6KTWeMsP2luBzZWmOsgjanANUqSfQglBxdM7RRXi6oI1+NdMEYv6KY9Yx2VPSbGMyCJkA5geY1nvpjgsULihh39RrKkm6GSxtR3ErXAP+dNC3NBPOk3Er/7WORRfDU/GvDY4m2HEgBcokQSx9Yx0bDxrLyK2bWFtJruPQwmOdKfKoDzK5gCPPWJBEg/apuDV3hq+gpOpYA/Sl/lgVGHl2yp52zmaYyjzqyZ5VuxNc0LnWz+6tf00+lAt2f3Vr+mn0qtbXBv6mKQnbS+NfGro4FzF5svSQh7w2lZ3o28bRVviyoa4bVorb0A82np3SPRXbYTr29VJOFcLS42ZktnUknza6k6k7U341Zt3LCGy4KWyBAIM5zGcnmTr4npqxwmyABG1Lndl2BRjjbXUgxeDtIoAs2yxICjzaSWOgG1O/JG0UwyqYkPdByiBpdfYchSsP6b3BHoQluf3r6T3KR4mm3kmsYYCSYe7qdz9q+preNE2ol2HFK+PXvQW2P8w5T/AAAS/u076aUj4qZvr+G2SP8AU2v5RWpuoisSuaQvx2LKOqL94EDqgfShbPTVO85N+3Oxzj3CPnTgLUa5PUflSKjoYhdztNUbuIIVdhHTu0dXKmzJt06x25TFZ2w4Ml0zpbQITMfaE6Rrrz26a3t4s5CScmn2HFlZUEGZ516z5a8cHuh7QI01giIgjlHKu4o1hqjqduibB4sO7pGwBPfMfCmnA72jWz9wiP4T6vhBHdWZ4S/+IufwIPe9OuHPGIA9pGHgVI+dMxS5QjU41TH9eGfUDpn3V7qrjHgprzJ9396qPOKeNsZDP+WdCPZJ2jqNLCLtliE2bnG3WOummKxQCPm1Ug/CoLV4m2ub1o1pOSO12WYZtxpq0V0IRYOvMzzJ3NV8RiJEVTx+JMwKp+dAaCwzdFTtl8cS6s03k/jT6jHT7vUd47Kg/SIP8Dc/itf7i1V4feCspJgZl176l8tcT5zBvCkDPa1Ok/aLsKphK4kOTHtzpr3X1PmqYQHeui0F0jTmOR7RTazh694nBAIWOgAk/IDrO1Tq3we9LJHuVmxDedRbZbKWthkDQCVVnae4rWxwuIYW3yoZEgEkAaCZ7J0rE8LttnzxokgnpuMQbngAq9xrRDjJCwLYnpk/CqtRUZKHsqPIwQlkjLJ/s2/26L6F7Aoxw86sy33ZoEmDsY5wGXup95HtOFU7y93/AHXrFYDjV2zcLgBlMZ02BA5g8mA589jW28kb4fDK4BAZ7rAHcTdc61nG7J9XhlCVvoxzSPig+3H/AI9f5zHzp5SPE64i51Ig/MfnXcnpE4PXYh4ssPa6nHwIppaxPIik/HX+0t/+RPjTy1bqVHpTqlZR4tiDlAGhLAeOn1pRdvpaAdZIn7RhqFMxmI5ZdAY6eqn+OsZl06QR1Hl8az3EeHpctFhKZluF8hjMZHrDY+tTedhzDKHiqMi3wO/ku4i2TIlLoPR5yQw8Vnvq1iLmY6V44dwQWFbKzuzRmZyCdBAAgDQV7zd1JY5uLk3EpcI/bXf4h7kFPeFmcUOq20deqzSPgdsi/enm+nZkT+9O8KIxNvrzDxWflW4epCNRzF/I0tLuLtGTtPwpjSrjv+WfxEeIP0q2PU8kWcY9QdbKPFhNW/N+gI6KrcYH2QPQyfmFNcCM9pT3e+s5Y2x+Ke1GZvYcgs3Mbduw95FMMJwVQnpCSd56Tz7aZ4zDKFI5mNO8VYfNGq6fhOoHzpSxj56pt8CqzgrdkaSzdLGT3dFLfKS/mwzDpuWf91aeXbAYEg7CSNjVDErZuo1guUaUbzgAIzKwYDXSNPCjbQeInz1Yhw2GpVirrYm4tq0YUa5o2Gxun4IOZ12itZd8lTeSP1psh3i1bGYdB/CffXeH+R5sghcSxLGWZrVssx2EnoA0A5U3CljTl+rt/ZjUajxWofp7+7+BQt4JbaKiCFUQP79Jqtdw9aM+Ttz/ALk/0bdeG8mXP/yT/Rt0h45N2ymOshHhGUu4etl5EiMHb7bn+41VG8lH/wC5b+jbp1wfh4w9pbQYtGY5iACSzFjoNBqa3jg4sTqtTHLFJF6kWI0v3j1J+WntZ7Gmbt0zzUeCj613L6RGBXMSvbzuxicgzd+YKvxJ7qfWxpSrBLK4vT7qAGNZLNp8Kanap0uEWzdya++hBjLwCGe6ASSeQFJsRhmVbikaHPljXciQQNvVFPRYDjWe761m+JIWLsScyoI1iCcs7d9NjWxikn40aHuHxQcSAR0yNO48xUGPt7GrjoAdAB2VSx7aDtpMh+LqiLBWstxW5OG8UYqfcVpja/6i12n8rVUuk5MMfxXV75kfCp8LpetE+18VIFaXEkvkLfONv5/U09LePT5sR7Qns1plSnyhf0UXpb4AmrI9UeaVcXbz2HHONO3l768cBxzNbKIBn9bXYAjWe8EeFLuLeUFrDpDuqBhudWYfgQbj8R0pNwjj1jPntvfRZAZyqZQW2JXcKe8aTXJziOx4cko2lwPuN3SApQsboOineRvPIDrOkVXfy8VAFjzjAam0C6z0BpA95rM+VV+7dxN2ypYqhVT03GYAlnjdQCIXbSr/AAbycKD0yzTG/wBOXZU25pumelDTQcIvIXD5ZpdOVg6Tuxtx6O5+8aY8KtqwUFh6RLsTA0ERpy5aGlVzhKXyVtj0EPp3BzI+4h2PWeVUxiAbhS1ebzluYVlgMBowEiLg6RWpNqt3UxHFCdrE6R9FwmKDGFjINFPtHnHV186u1iPJtWvMCpKIPWXfI4PpKJ5bETybqrbKsCt45N9SDNjUJUmdooopgkKKKKACs0hDI7+0zEdkkD3AVpay2E0w+u4zA9MyaVl6FOm6lXDtFq7HO5Zn/ncKbTK0qsW/8NdJ+/dRQf4cuviGqfCYjkd6S+Er9ipLc5Ne5fw+1Zq+A3nutVQfiOrmOwRTrE4rzdtjz2Hadvr3Utw2EDoLkmFkL1dLx0z7hWo9DPpnu9hlcu6AjmBUXEV+zJqpbvHRT3fMd3LqqTiV2VC+NLfHUfBcqj3ZM2bc6xf06vs5+ZqfiDZVV+amf5Tm+VR20Aw6xPoXwTP49PCHHhXvihhNp306dNq1LihUaba+LNStZLy14gLbAkTktlss+sztlReqSAOya1qbCvn/AOkD9qo9t0HdbRm79bk91UylSsj02NZMqi+gk4XwdrrG7d9O6xlnaMo6kHICtNd4SotZAJk6nTWs7YxudoUwi+AA3JNOsPeZkh2a3aPqgCLt3qHsLz6eyp4x3cvoetnm4VX8Cu5eC3xcyk7W2A1JZRlU9RIA35qascNwj4i9cuXWdVnILYJHojlI5cyRv01YtcMnNFvKr+zJKHTK/wCKCAT31d4SlwyjRmQw2VlO3QSf71pOvSv3Ezpx8z6dvv8A4PsLYUAKAFUCABoBSPiXBgbltlIBRw8xyn0vESO+nSX0TRxdGnNdD3rUOJ4nZCHJDOI01JBnWRyrrjZLDK4vymRxV6/hbrtZyw0MQ+g0OWRqJJkCvofDcV5y2rEQxHpL7LcxXzryqF0Oj3BBMwJEiIMnlz22FOPJLjmZsrmGMBvZYbKw6CCYPb4LWTZPb2G59NLJDx137e1G3oooqs80KKKKACsnfcJafXQPc/MZrWGsPj3BtmTCszkxr6JYyevSk5uhXpFchjes5bWFtncy57Yk+967jcPzFW+LftrPUjnxKD5V6uLIrGRcsZik0kzL4/EklUG5Md2hY+8DvNOEYKgXoFKL+HPniRuFOnaeR7vhUxBIkGZpbdKilRUnZWuLlcmZmCO6Y+nfVvELpUWFwhfU7awemI929XsWkAdlck7VnYVGW0n4XY85bv251dFI6m9IA+IXwqLEN5y1b5FonqJ38DVnydP2sf8A1n3MPrVG7+zcjk9yI6mO1MfoTJ1+bJGyFYP9IOty0w082+UkDYXUMHxUe6t0jyARsdfGsjx6wtxbrPOQkho3C/ddetSA1UyjuTokwZPDyKTMNwLBuj/bKfNqZmPReNV127qf4XE3ruKkrCkABSNVTeeozv3DlUWAtXrcBrfnFYyt1RKNOxn7p6jtWlw2JW2Rs9w7w2g7xSX5uOyPSnJR89pt/a+RcvXxathV1ZtPfl+PwNfLsZZ825hn84rPbuhcwYZT6FwEetmQrI6q3OIxi22OLKnzamCDPokmCeoTv41lbiG69y5AVnJbKD0aAE9gGtEunAaPjJ5u/wB0MOC+USABcSvnE2W6p9zj5irFzitsEXhkEZQttTmZwxggnu7qy2Iw51KetzEaH6GpuF+m6QQA8rzkMBovVJ99chPcU6jSJeaP8f0Xcbi7l/KbgyLJASS2WZA1PVAqkVKNGoIqzc4jkuZSCDMGYhunTpIkR4VWvXsxBX1eXTHIUrLT5KdPB47hXlPq3k1xP9YsK/3h6Lj8QifHQ99NawX6OsURcu2+TKGjrUwT4EeFb2qsct0Uz57V4fBzSgugUUUVsmIcbeyW3b2VJ8BpWH4x/wBMyc1XzZj8Q0PvPhW4xtjzltkP3gR9KwHFFOZyVJzKA0CIMzv2hvCkZuxZpHTbNRxBIuWt9LZGu+hWpjUPE7yu1h11VleD/Ifl7qnrkvUwh6EJcYv2oPMKfew+ldTRY7Yrl4yzNynKOxZn3k+FRB/tFHTNJl1LMfpsaYO1FtQd4Ex0xrVfHrTG2IFL8dvWpdBeN3Il4APtf9DfmWk7Ygu9tAd1ZmjqJ+Jprw65k868H0bY15asfpSHBwjB8uU5CMo3OVZzMOvMtdfoRyP5smbHh1+cKrDcJHeBHyr5ZafEZmZXuNnbLB9UgmFBHZ0V9RxNnzeEK6ejb18JY/GsvhMP6dgfj/IhPximyk1KKJoRThNiu67tYcL6IktdWTMCNl20IJPbSnCceuYK4rqqvZeQ9ths3Jlb7pI7tK+hcN4YrnEAjRiOnTTWOmedfPuP8JKM9l+4/lYUhuSe99z0tJ4c4ywtfFEuIuNiDOci2fS83Mj0tT1nYDXo7at2LIaEiJUhWBGjrrHUYmkXCLz22CsFDKfvH0Sp1EcjOvjTOw4S8txWzWXIfKDDK6/PZSvQRFNbGxw7HS6Fd23BgMNx0/iHUfcQao3VytpoLn/5cahh0cj2inOKtFgCkkZc5ldiCdGn1SBGopZibeZSOe47RqO760npKy6NSi17F+yoxqutzS6gBLDZ1OgfqMjUdlV7yIoVVZWCjLofSke0N++o+HXGQu6GGyBYaN8wMHpIC++vbtJMDKJcx2naerUV2dUZx7lKuxoP0fj/ABI/gf5V9Kr55+j+1OIYx6qH3kAfOvodPweg8P8AFHeof7BRRRTjzjk1n+O8IZ2DWxMkyAwETuYOh2Bjp7TTm9gkYyQQelSVPiDXhcIwIi68dDZT7yJrjimqZqM3F2hVisOyWrAYAFTBy7DMDz7Yrr3SfQU+lzPsDpPX0CrnE8GWRpdiAVbKIGxBOoE9POpsPgVQQBA+Pb01hw5sbHJ5aYixNsLoBAGgqh/nWux//WtXd4eGqlc4N9taYeqofN2nLl+BpLxSsqjqYJUS0txY1p8MLXhuHqa08baFwzRi7F/CbBIvRpIVB2gEn8wqrguEPmQ3FO5zaiAFIPgSPCnvD7UKetmPvge4CrUU1QVJCHldtruL+OJNlh0kDxOtIhh2TEWBG4unwVR861jLO9KceP8AF4U8st8e5PpWvDUpX8H9DHiOMaXwI+G3WU3j0Nz5aGB31Hx3hlnFpBYI6mA0jTnB6RTtrCncDcHw2qNsGh3UHnqK4orbTO+I1LcuGfKuM8CuWgRcGZJnOpnYyD491KsLhwuYgyCAN+gn3wfdX2u5hEZchVSvQRpSfE+SlhtlA6iAw9+tJeDjhnq4vxRf5Fz7nzjzzTDw6bqrKCNB06Gd9ZqO4d+3wB+Nby75FoYgJ3Z1+Bqtd8hfZuEHXc5h1cgaXPHOqopx/iGnUrtmHCKddtZ7dIqQRoP+dtaM+Q+JB3tHrzMPlTnhPkSqkNfbPH3Bos/i5sOrasrFN8MfP8R08Vadsm8guHebtNcIg3D6P8A2PeZPhWprirFdq2KpUfN5sryzc33CiiiuigooooA4RNdoooAKKKKACiiigDgFdoooAKhuYcFkbmsx/qEGpqKACiiigAooooAKKKKACKKKKACiiigAoooo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QUExQUFRQXGBcXGBcWFBUaGBgYGBcYFhUZGBgYHSggGBolHBgWITIhJSkrLi4uFx8zODMsNygtLiwBCgoKDg0OGhAQGy0lHyQ4NTA1LDQsLCwsLDQvLywsLDIsNC4sNCwsLCwrLCwvLCwsLCwsLCwsLCw0LCwsNywsLP/AABEIAJoAvwMBIgACEQEDEQH/xAAbAAACAwEBAQAAAAAAAAAAAAAABQMEBgECB//EAEQQAAIBAgQCBQkECAUEAwAAAAECEQADBBIhMQVBUWFxgZEGEyIyUqGxwdEjQmKyBxQzU3KSk+EkQ4Kz8DRUc8JEY6L/xAAaAQADAQEBAQAAAAAAAAAAAAAAAwQCAQUG/8QALhEAAgIBAwIEBAYDAAAAAAAAAAECEQMEEiExQRMiMlFhcbHwBTNCgZHRQ1Lh/9oADAMBAAIRAxEAPwD7hRRRQcCg0VxhOlAHEuAiQQRXc1IrDmyfMEiQJWPvLJHcRG1RPjL4OyxvOsdm899LeSuB0cLas0D3ABJMCvStIkbGs7dxZuuLCsM7KSTuFURPf0VobawAByAHhWoy3KzOSGx0z1RRRWhYUUUUAFFFFABRRRQAUUVx3AEkgDpJ0oA7RUH65b/eJ/Ov1o/XLf7xP5l+tAE9FQfrlv20/mX6139bt+2n8y/WgCaioP1y37afzL9alVwRIMjpFAHqiiuE0AdrhNKrnFmP7JAy+2zQD1gAajr0pfibrXNLrSPYAhe8TLd9LlkSHQwSkecReTEX7gGqrbQBxsTmuE5T1aa9dV7yXcv7Q5dvVE+P9quWoBJEa1Fdua5eRM1PJ3yXY47eEK+F3hhsSheQrK4LdE5dW6uut2jSJGoPOsjetgtJ1ruDe5a/ZGF9kiV8J07jWseRRVMzqMDyPcupr6KTWeMsP2luBzZWmOsgjanANUqSfQglBxdM7RRXi6oI1+NdMEYv6KY9Yx2VPSbGMyCJkA5geY1nvpjgsULihh39RrKkm6GSxtR3ErXAP+dNC3NBPOk3Er/7WORRfDU/GvDY4m2HEgBcokQSx9Yx0bDxrLyK2bWFtJruPQwmOdKfKoDzK5gCPPWJBEg/apuDV3hq+gpOpYA/Sl/lgVGHl2yp52zmaYyjzqyZ5VuxNc0LnWz+6tf00+lAt2f3Vr+mn0qtbXBv6mKQnbS+NfGro4FzF5svSQh7w2lZ3o28bRVviyoa4bVorb0A82np3SPRXbYTr29VJOFcLS42ZktnUknza6k6k7U341Zt3LCGy4KWyBAIM5zGcnmTr4npqxwmyABG1Lndl2BRjjbXUgxeDtIoAs2yxICjzaSWOgG1O/JG0UwyqYkPdByiBpdfYchSsP6b3BHoQluf3r6T3KR4mm3kmsYYCSYe7qdz9q+preNE2ol2HFK+PXvQW2P8w5T/AAAS/u076aUj4qZvr+G2SP8AU2v5RWpuoisSuaQvx2LKOqL94EDqgfShbPTVO85N+3Oxzj3CPnTgLUa5PUflSKjoYhdztNUbuIIVdhHTu0dXKmzJt06x25TFZ2w4Ml0zpbQITMfaE6Rrrz26a3t4s5CScmn2HFlZUEGZ516z5a8cHuh7QI01giIgjlHKu4o1hqjqduibB4sO7pGwBPfMfCmnA72jWz9wiP4T6vhBHdWZ4S/+IufwIPe9OuHPGIA9pGHgVI+dMxS5QjU41TH9eGfUDpn3V7qrjHgprzJ9396qPOKeNsZDP+WdCPZJ2jqNLCLtliE2bnG3WOummKxQCPm1Ug/CoLV4m2ub1o1pOSO12WYZtxpq0V0IRYOvMzzJ3NV8RiJEVTx+JMwKp+dAaCwzdFTtl8cS6s03k/jT6jHT7vUd47Kg/SIP8Dc/itf7i1V4feCspJgZl176l8tcT5zBvCkDPa1Ok/aLsKphK4kOTHtzpr3X1PmqYQHeui0F0jTmOR7RTazh694nBAIWOgAk/IDrO1Tq3we9LJHuVmxDedRbZbKWthkDQCVVnae4rWxwuIYW3yoZEgEkAaCZ7J0rE8LttnzxokgnpuMQbngAq9xrRDjJCwLYnpk/CqtRUZKHsqPIwQlkjLJ/s2/26L6F7Aoxw86sy33ZoEmDsY5wGXup95HtOFU7y93/AHXrFYDjV2zcLgBlMZ02BA5g8mA589jW28kb4fDK4BAZ7rAHcTdc61nG7J9XhlCVvoxzSPig+3H/AI9f5zHzp5SPE64i51Ig/MfnXcnpE4PXYh4ssPa6nHwIppaxPIik/HX+0t/+RPjTy1bqVHpTqlZR4tiDlAGhLAeOn1pRdvpaAdZIn7RhqFMxmI5ZdAY6eqn+OsZl06QR1Hl8az3EeHpctFhKZluF8hjMZHrDY+tTedhzDKHiqMi3wO/ku4i2TIlLoPR5yQw8Vnvq1iLmY6V44dwQWFbKzuzRmZyCdBAAgDQV7zd1JY5uLk3EpcI/bXf4h7kFPeFmcUOq20deqzSPgdsi/enm+nZkT+9O8KIxNvrzDxWflW4epCNRzF/I0tLuLtGTtPwpjSrjv+WfxEeIP0q2PU8kWcY9QdbKPFhNW/N+gI6KrcYH2QPQyfmFNcCM9pT3e+s5Y2x+Ke1GZvYcgs3Mbduw95FMMJwVQnpCSd56Tz7aZ4zDKFI5mNO8VYfNGq6fhOoHzpSxj56pt8CqzgrdkaSzdLGT3dFLfKS/mwzDpuWf91aeXbAYEg7CSNjVDErZuo1guUaUbzgAIzKwYDXSNPCjbQeInz1Yhw2GpVirrYm4tq0YUa5o2Gxun4IOZ12itZd8lTeSP1psh3i1bGYdB/CffXeH+R5sghcSxLGWZrVssx2EnoA0A5U3CljTl+rt/ZjUajxWofp7+7+BQt4JbaKiCFUQP79Jqtdw9aM+Ttz/ALk/0bdeG8mXP/yT/Rt0h45N2ymOshHhGUu4etl5EiMHb7bn+41VG8lH/wC5b+jbp1wfh4w9pbQYtGY5iACSzFjoNBqa3jg4sTqtTHLFJF6kWI0v3j1J+WntZ7Gmbt0zzUeCj613L6RGBXMSvbzuxicgzd+YKvxJ7qfWxpSrBLK4vT7qAGNZLNp8Kanap0uEWzdya++hBjLwCGe6ASSeQFJsRhmVbikaHPljXciQQNvVFPRYDjWe761m+JIWLsScyoI1iCcs7d9NjWxikn40aHuHxQcSAR0yNO48xUGPt7GrjoAdAB2VSx7aDtpMh+LqiLBWstxW5OG8UYqfcVpja/6i12n8rVUuk5MMfxXV75kfCp8LpetE+18VIFaXEkvkLfONv5/U09LePT5sR7Qns1plSnyhf0UXpb4AmrI9UeaVcXbz2HHONO3l768cBxzNbKIBn9bXYAjWe8EeFLuLeUFrDpDuqBhudWYfgQbj8R0pNwjj1jPntvfRZAZyqZQW2JXcKe8aTXJziOx4cko2lwPuN3SApQsboOineRvPIDrOkVXfy8VAFjzjAam0C6z0BpA95rM+VV+7dxN2ypYqhVT03GYAlnjdQCIXbSr/AAbycKD0yzTG/wBOXZU25pumelDTQcIvIXD5ZpdOVg6Tuxtx6O5+8aY8KtqwUFh6RLsTA0ERpy5aGlVzhKXyVtj0EPp3BzI+4h2PWeVUxiAbhS1ebzluYVlgMBowEiLg6RWpNqt3UxHFCdrE6R9FwmKDGFjINFPtHnHV186u1iPJtWvMCpKIPWXfI4PpKJ5bETybqrbKsCt45N9SDNjUJUmdooopgkKKKKACs0hDI7+0zEdkkD3AVpay2E0w+u4zA9MyaVl6FOm6lXDtFq7HO5Zn/ncKbTK0qsW/8NdJ+/dRQf4cuviGqfCYjkd6S+Er9ipLc5Ne5fw+1Zq+A3nutVQfiOrmOwRTrE4rzdtjz2Hadvr3Utw2EDoLkmFkL1dLx0z7hWo9DPpnu9hlcu6AjmBUXEV+zJqpbvHRT3fMd3LqqTiV2VC+NLfHUfBcqj3ZM2bc6xf06vs5+ZqfiDZVV+amf5Tm+VR20Aw6xPoXwTP49PCHHhXvihhNp306dNq1LihUaba+LNStZLy14gLbAkTktlss+sztlReqSAOya1qbCvn/AOkD9qo9t0HdbRm79bk91UylSsj02NZMqi+gk4XwdrrG7d9O6xlnaMo6kHICtNd4SotZAJk6nTWs7YxudoUwi+AA3JNOsPeZkh2a3aPqgCLt3qHsLz6eyp4x3cvoetnm4VX8Cu5eC3xcyk7W2A1JZRlU9RIA35qascNwj4i9cuXWdVnILYJHojlI5cyRv01YtcMnNFvKr+zJKHTK/wCKCAT31d4SlwyjRmQw2VlO3QSf71pOvSv3Ezpx8z6dvv8A4PsLYUAKAFUCABoBSPiXBgbltlIBRw8xyn0vESO+nSX0TRxdGnNdD3rUOJ4nZCHJDOI01JBnWRyrrjZLDK4vymRxV6/hbrtZyw0MQ+g0OWRqJJkCvofDcV5y2rEQxHpL7LcxXzryqF0Oj3BBMwJEiIMnlz22FOPJLjmZsrmGMBvZYbKw6CCYPb4LWTZPb2G59NLJDx137e1G3oooqs80KKKKACsnfcJafXQPc/MZrWGsPj3BtmTCszkxr6JYyevSk5uhXpFchjes5bWFtncy57Yk+967jcPzFW+LftrPUjnxKD5V6uLIrGRcsZik0kzL4/EklUG5Md2hY+8DvNOEYKgXoFKL+HPniRuFOnaeR7vhUxBIkGZpbdKilRUnZWuLlcmZmCO6Y+nfVvELpUWFwhfU7awemI929XsWkAdlck7VnYVGW0n4XY85bv251dFI6m9IA+IXwqLEN5y1b5FonqJ38DVnydP2sf8A1n3MPrVG7+zcjk9yI6mO1MfoTJ1+bJGyFYP9IOty0w082+UkDYXUMHxUe6t0jyARsdfGsjx6wtxbrPOQkho3C/ddetSA1UyjuTokwZPDyKTMNwLBuj/bKfNqZmPReNV127qf4XE3ruKkrCkABSNVTeeozv3DlUWAtXrcBrfnFYyt1RKNOxn7p6jtWlw2JW2Rs9w7w2g7xSX5uOyPSnJR89pt/a+RcvXxathV1ZtPfl+PwNfLsZZ825hn84rPbuhcwYZT6FwEetmQrI6q3OIxi22OLKnzamCDPokmCeoTv41lbiG69y5AVnJbKD0aAE9gGtEunAaPjJ5u/wB0MOC+USABcSvnE2W6p9zj5irFzitsEXhkEZQttTmZwxggnu7qy2Iw51KetzEaH6GpuF+m6QQA8rzkMBovVJ99chPcU6jSJeaP8f0Xcbi7l/KbgyLJASS2WZA1PVAqkVKNGoIqzc4jkuZSCDMGYhunTpIkR4VWvXsxBX1eXTHIUrLT5KdPB47hXlPq3k1xP9YsK/3h6Lj8QifHQ99NawX6OsURcu2+TKGjrUwT4EeFb2qsct0Uz57V4fBzSgugUUUVsmIcbeyW3b2VJ8BpWH4x/wBMyc1XzZj8Q0PvPhW4xtjzltkP3gR9KwHFFOZyVJzKA0CIMzv2hvCkZuxZpHTbNRxBIuWt9LZGu+hWpjUPE7yu1h11VleD/Ifl7qnrkvUwh6EJcYv2oPMKfew+ldTRY7Yrl4yzNynKOxZn3k+FRB/tFHTNJl1LMfpsaYO1FtQd4Ex0xrVfHrTG2IFL8dvWpdBeN3Il4APtf9DfmWk7Ygu9tAd1ZmjqJ+Jprw65k868H0bY15asfpSHBwjB8uU5CMo3OVZzMOvMtdfoRyP5smbHh1+cKrDcJHeBHyr5ZafEZmZXuNnbLB9UgmFBHZ0V9RxNnzeEK6ejb18JY/GsvhMP6dgfj/IhPximyk1KKJoRThNiu67tYcL6IktdWTMCNl20IJPbSnCceuYK4rqqvZeQ9ths3Jlb7pI7tK+hcN4YrnEAjRiOnTTWOmedfPuP8JKM9l+4/lYUhuSe99z0tJ4c4ywtfFEuIuNiDOci2fS83Mj0tT1nYDXo7at2LIaEiJUhWBGjrrHUYmkXCLz22CsFDKfvH0Sp1EcjOvjTOw4S8txWzWXIfKDDK6/PZSvQRFNbGxw7HS6Fd23BgMNx0/iHUfcQao3VytpoLn/5cahh0cj2inOKtFgCkkZc5ldiCdGn1SBGopZibeZSOe47RqO760npKy6NSi17F+yoxqutzS6gBLDZ1OgfqMjUdlV7yIoVVZWCjLofSke0N++o+HXGQu6GGyBYaN8wMHpIC++vbtJMDKJcx2naerUV2dUZx7lKuxoP0fj/ABI/gf5V9Kr55+j+1OIYx6qH3kAfOvodPweg8P8AFHeof7BRRRTjzjk1n+O8IZ2DWxMkyAwETuYOh2Bjp7TTm9gkYyQQelSVPiDXhcIwIi68dDZT7yJrjimqZqM3F2hVisOyWrAYAFTBy7DMDz7Yrr3SfQU+lzPsDpPX0CrnE8GWRpdiAVbKIGxBOoE9POpsPgVQQBA+Pb01hw5sbHJ5aYixNsLoBAGgqh/nWux//WtXd4eGqlc4N9taYeqofN2nLl+BpLxSsqjqYJUS0txY1p8MLXhuHqa08baFwzRi7F/CbBIvRpIVB2gEn8wqrguEPmQ3FO5zaiAFIPgSPCnvD7UKetmPvge4CrUU1QVJCHldtruL+OJNlh0kDxOtIhh2TEWBG4unwVR861jLO9KceP8AF4U8st8e5PpWvDUpX8H9DHiOMaXwI+G3WU3j0Nz5aGB31Hx3hlnFpBYI6mA0jTnB6RTtrCncDcHw2qNsGh3UHnqK4orbTO+I1LcuGfKuM8CuWgRcGZJnOpnYyD491KsLhwuYgyCAN+gn3wfdX2u5hEZchVSvQRpSfE+SlhtlA6iAw9+tJeDjhnq4vxRf5Fz7nzjzzTDw6bqrKCNB06Gd9ZqO4d+3wB+Nby75FoYgJ3Z1+Bqtd8hfZuEHXc5h1cgaXPHOqopx/iGnUrtmHCKddtZ7dIqQRoP+dtaM+Q+JB3tHrzMPlTnhPkSqkNfbPH3Bos/i5sOrasrFN8MfP8R08Vadsm8guHebtNcIg3D6P8A2PeZPhWprirFdq2KpUfN5sryzc33CiiiuigooooA4RNdoooAKKKKACiiigDgFdoooAKhuYcFkbmsx/qEGpqKACiiigAooooAKKKKACKKKKACiiigAooooA//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Catheter Ab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57" y="3886200"/>
            <a:ext cx="227647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141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362200"/>
            <a:ext cx="8534400" cy="3450696"/>
          </a:xfrm>
        </p:spPr>
        <p:txBody>
          <a:bodyPr/>
          <a:lstStyle/>
          <a:p>
            <a:r>
              <a:rPr lang="en-US" dirty="0"/>
              <a:t>Why do patients with POTS get pacemakers? What are the permanent side effects of this</a:t>
            </a:r>
            <a:r>
              <a:rPr lang="en-US" dirty="0" smtClean="0"/>
              <a:t>?</a:t>
            </a:r>
          </a:p>
          <a:p>
            <a:r>
              <a:rPr lang="en-US" b="1" dirty="0" smtClean="0"/>
              <a:t>Pacemakers are put in to prevent the heart from going too slow.*</a:t>
            </a:r>
          </a:p>
          <a:p>
            <a:r>
              <a:rPr lang="en-US" dirty="0" smtClean="0"/>
              <a:t>They can make the heart go fast, a demand pacemaker.</a:t>
            </a:r>
            <a:endParaRPr lang="en-US" dirty="0"/>
          </a:p>
          <a:p>
            <a:endParaRPr lang="en-US" dirty="0"/>
          </a:p>
        </p:txBody>
      </p:sp>
      <p:sp>
        <p:nvSpPr>
          <p:cNvPr id="3" name="Title 2"/>
          <p:cNvSpPr>
            <a:spLocks noGrp="1"/>
          </p:cNvSpPr>
          <p:nvPr>
            <p:ph type="title"/>
          </p:nvPr>
        </p:nvSpPr>
        <p:spPr/>
        <p:txBody>
          <a:bodyPr/>
          <a:lstStyle/>
          <a:p>
            <a:r>
              <a:rPr lang="en-US" dirty="0" smtClean="0"/>
              <a:t>Pacemakers</a:t>
            </a:r>
            <a:endParaRPr lang="en-US" dirty="0"/>
          </a:p>
        </p:txBody>
      </p:sp>
      <p:pic>
        <p:nvPicPr>
          <p:cNvPr id="9218" name="Picture 2" descr="http://www.clevelandclinicmeded.com/medicalpubs/diseasemanagement/cardiology/cardiac-arrhythmias/images/cardiac-arrhythmiasfig10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495800"/>
            <a:ext cx="1676400" cy="204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6444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125</TotalTime>
  <Words>852</Words>
  <Application>Microsoft Office PowerPoint</Application>
  <PresentationFormat>On-screen Show (4:3)</PresentationFormat>
  <Paragraphs>76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Waveform</vt:lpstr>
      <vt:lpstr>Advanced Questions on POTS/Dysautonomia</vt:lpstr>
      <vt:lpstr>Shortness of Breath</vt:lpstr>
      <vt:lpstr>Burning Sensations/Adrenaline</vt:lpstr>
      <vt:lpstr>Burning Sensations/Adrenaline</vt:lpstr>
      <vt:lpstr>Blood Pooling</vt:lpstr>
      <vt:lpstr>Connective Tissue Diseases and POTS?</vt:lpstr>
      <vt:lpstr>Antidepressants </vt:lpstr>
      <vt:lpstr>Ablations</vt:lpstr>
      <vt:lpstr>Pacemakers</vt:lpstr>
      <vt:lpstr>Ports/PICC Lines</vt:lpstr>
      <vt:lpstr>Fluctuation of Symptoms</vt:lpstr>
      <vt:lpstr>Vitamins and Supplements</vt:lpstr>
      <vt:lpstr>Studies</vt:lpstr>
      <vt:lpstr>Intracranial Hypotension &amp; POTS</vt:lpstr>
      <vt:lpstr>Visual Disturbances</vt:lpstr>
      <vt:lpstr>Immunizations</vt:lpstr>
      <vt:lpstr>Heart Attacks</vt:lpstr>
      <vt:lpstr>PCOS &amp; POTS?</vt:lpstr>
      <vt:lpstr>Blood Sugar Levels &amp; POTS?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Questions on POTS/Dysautonomia</dc:title>
  <dc:creator>Ilana</dc:creator>
  <cp:lastModifiedBy>Ilana</cp:lastModifiedBy>
  <cp:revision>11</cp:revision>
  <dcterms:created xsi:type="dcterms:W3CDTF">2013-12-06T14:30:25Z</dcterms:created>
  <dcterms:modified xsi:type="dcterms:W3CDTF">2013-12-06T20:41:37Z</dcterms:modified>
</cp:coreProperties>
</file>